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1" r:id="rId3"/>
    <p:sldId id="257" r:id="rId4"/>
    <p:sldId id="258" r:id="rId5"/>
    <p:sldId id="262" r:id="rId6"/>
    <p:sldId id="259" r:id="rId7"/>
    <p:sldId id="263"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83"/>
  </p:normalViewPr>
  <p:slideViewPr>
    <p:cSldViewPr snapToGrid="0" snapToObjects="1">
      <p:cViewPr varScale="1">
        <p:scale>
          <a:sx n="85" d="100"/>
          <a:sy n="85" d="100"/>
        </p:scale>
        <p:origin x="1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06D08-FC57-714D-8B23-04661E799A02}" type="datetimeFigureOut">
              <a:rPr lang="es-ES_tradnl" smtClean="0"/>
              <a:t>12/3/18</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B4C5E-9A45-D445-9D28-9B27162F0427}" type="slidenum">
              <a:rPr lang="es-ES_tradnl" smtClean="0"/>
              <a:t>‹Nr.›</a:t>
            </a:fld>
            <a:endParaRPr lang="es-ES_tradnl"/>
          </a:p>
        </p:txBody>
      </p:sp>
    </p:spTree>
    <p:extLst>
      <p:ext uri="{BB962C8B-B14F-4D97-AF65-F5344CB8AC3E}">
        <p14:creationId xmlns:p14="http://schemas.microsoft.com/office/powerpoint/2010/main" val="1152059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s-ES" altLang="x-none"/>
          </a:p>
        </p:txBody>
      </p:sp>
      <p:sp>
        <p:nvSpPr>
          <p:cNvPr id="23556" name="3 Marcador de número de diapositiva"/>
          <p:cNvSpPr txBox="1">
            <a:spLocks noGrp="1"/>
          </p:cNvSpPr>
          <p:nvPr/>
        </p:nvSpPr>
        <p:spPr bwMode="auto">
          <a:xfrm>
            <a:off x="3849688" y="9429750"/>
            <a:ext cx="2946400" cy="495300"/>
          </a:xfrm>
          <a:prstGeom prst="rect">
            <a:avLst/>
          </a:prstGeom>
          <a:noFill/>
          <a:extLst/>
        </p:spPr>
        <p:txBody>
          <a:bodyPr lIns="92126" tIns="46062" rIns="92126" bIns="46062" anchor="b"/>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6FFA4DAA-1ABD-4846-9A52-0BC6710B7762}" type="slidenum">
              <a:rPr lang="es-ES" altLang="x-none" sz="1300"/>
              <a:pPr algn="r" eaLnBrk="1" hangingPunct="1"/>
              <a:t>2</a:t>
            </a:fld>
            <a:endParaRPr lang="es-ES" altLang="x-none" sz="1300"/>
          </a:p>
        </p:txBody>
      </p:sp>
    </p:spTree>
    <p:extLst>
      <p:ext uri="{BB962C8B-B14F-4D97-AF65-F5344CB8AC3E}">
        <p14:creationId xmlns:p14="http://schemas.microsoft.com/office/powerpoint/2010/main" val="948883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_tradnl" smtClean="0"/>
              <a:t>Clic para editar título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_tradnl" smtClean="0"/>
              <a:t>Clic para editar título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_tradnl"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_tradnl" smtClean="0"/>
              <a:t>Clic para editar título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_tradnl"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_tradnl" smtClean="0"/>
              <a:t>Clic para editar título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_tradnl"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_tradnl"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_tradnl" smtClean="0"/>
              <a:t>Clic para editar título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_tradnl"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_tradnl"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p:txBody>
          <a:bodyPr vert="eaVert" ancho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_tradnl" smtClean="0"/>
              <a:t>Clic para editar título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_tradnl" smtClean="0"/>
              <a:t>Clic para editar título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_tradnl" smtClean="0"/>
              <a:t>Clic para editar título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dirty="0"/>
              <a:t>Barreras No Arancelarias</a:t>
            </a:r>
          </a:p>
        </p:txBody>
      </p:sp>
      <p:sp>
        <p:nvSpPr>
          <p:cNvPr id="3" name="Subtítulo 2"/>
          <p:cNvSpPr>
            <a:spLocks noGrp="1"/>
          </p:cNvSpPr>
          <p:nvPr>
            <p:ph type="subTitle" idx="1"/>
          </p:nvPr>
        </p:nvSpPr>
        <p:spPr/>
        <p:txBody>
          <a:bodyPr/>
          <a:lstStyle/>
          <a:p>
            <a:endParaRPr lang="es-ES_tradnl"/>
          </a:p>
        </p:txBody>
      </p:sp>
    </p:spTree>
    <p:extLst>
      <p:ext uri="{BB962C8B-B14F-4D97-AF65-F5344CB8AC3E}">
        <p14:creationId xmlns:p14="http://schemas.microsoft.com/office/powerpoint/2010/main" val="1064360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2640014" y="4076701"/>
            <a:ext cx="64801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UY"/>
          </a:p>
        </p:txBody>
      </p:sp>
      <p:sp>
        <p:nvSpPr>
          <p:cNvPr id="13314" name="4 Marcador de contenido"/>
          <p:cNvSpPr>
            <a:spLocks noGrp="1"/>
          </p:cNvSpPr>
          <p:nvPr>
            <p:ph idx="4294967295"/>
          </p:nvPr>
        </p:nvSpPr>
        <p:spPr>
          <a:xfrm>
            <a:off x="1703389" y="1600201"/>
            <a:ext cx="8713787" cy="4525963"/>
          </a:xfrm>
        </p:spPr>
        <p:txBody>
          <a:bodyPr>
            <a:normAutofit lnSpcReduction="10000"/>
          </a:bodyPr>
          <a:lstStyle/>
          <a:p>
            <a:pPr algn="just">
              <a:buFont typeface="Arial" charset="0"/>
              <a:buNone/>
              <a:defRPr/>
            </a:pPr>
            <a:r>
              <a:rPr lang="es-ES" sz="2400" dirty="0">
                <a:latin typeface="Tahoma" pitchFamily="34" charset="0"/>
              </a:rPr>
              <a:t>	Mecanismos diferentes al arancel que consisten en requisitos o procedimientos establecidos para el ingreso de mercancías al territorio aduanero de un determinado país.</a:t>
            </a:r>
          </a:p>
          <a:p>
            <a:pPr marL="0" indent="0">
              <a:buNone/>
              <a:defRPr/>
            </a:pPr>
            <a:endParaRPr lang="es-ES" sz="2400" dirty="0"/>
          </a:p>
          <a:p>
            <a:pPr algn="ctr">
              <a:buFont typeface="Arial" charset="0"/>
              <a:buNone/>
              <a:defRPr/>
            </a:pPr>
            <a:endParaRPr lang="es-ES" sz="2400" dirty="0">
              <a:latin typeface="Tahoma" pitchFamily="34" charset="0"/>
            </a:endParaRPr>
          </a:p>
          <a:p>
            <a:pPr algn="ctr">
              <a:buFont typeface="Arial" charset="0"/>
              <a:buNone/>
              <a:defRPr/>
            </a:pPr>
            <a:endParaRPr lang="es-ES" sz="2400" dirty="0">
              <a:latin typeface="Tahoma" pitchFamily="34" charset="0"/>
            </a:endParaRPr>
          </a:p>
          <a:p>
            <a:pPr algn="ctr">
              <a:buFont typeface="Arial" charset="0"/>
              <a:buNone/>
              <a:defRPr/>
            </a:pPr>
            <a:r>
              <a:rPr lang="es-ES" sz="2400" dirty="0">
                <a:solidFill>
                  <a:schemeClr val="bg1"/>
                </a:solidFill>
                <a:latin typeface="Tahoma" pitchFamily="34" charset="0"/>
              </a:rPr>
              <a:t>Restricción, traba o barrera no arancelaria </a:t>
            </a:r>
          </a:p>
          <a:p>
            <a:pPr algn="ctr">
              <a:buFont typeface="Arial" charset="0"/>
              <a:buNone/>
              <a:defRPr/>
            </a:pPr>
            <a:endParaRPr lang="es-ES" sz="2400" dirty="0">
              <a:latin typeface="Tahoma" pitchFamily="34" charset="0"/>
            </a:endParaRPr>
          </a:p>
          <a:p>
            <a:pPr algn="just">
              <a:buFont typeface="Arial" charset="0"/>
              <a:buNone/>
              <a:defRPr/>
            </a:pPr>
            <a:r>
              <a:rPr lang="es-ES" sz="2400" dirty="0">
                <a:latin typeface="Tahoma" pitchFamily="34" charset="0"/>
              </a:rPr>
              <a:t>    Medida de cualquier naturaleza </a:t>
            </a:r>
            <a:r>
              <a:rPr lang="es-ES" sz="2400" dirty="0" smtClean="0">
                <a:latin typeface="Tahoma" pitchFamily="34" charset="0"/>
              </a:rPr>
              <a:t>que impide o dificulta la </a:t>
            </a:r>
            <a:r>
              <a:rPr lang="es-ES" sz="2400" dirty="0">
                <a:latin typeface="Tahoma" pitchFamily="34" charset="0"/>
              </a:rPr>
              <a:t>libre importación o colocación de productos en el mercado local.</a:t>
            </a:r>
          </a:p>
          <a:p>
            <a:pPr algn="just">
              <a:buFont typeface="Arial" charset="0"/>
              <a:buNone/>
              <a:defRPr/>
            </a:pPr>
            <a:endParaRPr lang="es-ES" sz="2400" dirty="0">
              <a:latin typeface="Tahoma" pitchFamily="34" charset="0"/>
            </a:endParaRPr>
          </a:p>
        </p:txBody>
      </p:sp>
      <p:sp>
        <p:nvSpPr>
          <p:cNvPr id="7172" name="3 Título"/>
          <p:cNvSpPr>
            <a:spLocks noGrp="1"/>
          </p:cNvSpPr>
          <p:nvPr>
            <p:ph type="title" idx="4294967295"/>
          </p:nvPr>
        </p:nvSpPr>
        <p:spPr>
          <a:xfrm>
            <a:off x="2495550" y="404813"/>
            <a:ext cx="7258050" cy="949325"/>
          </a:xfrm>
        </p:spPr>
        <p:txBody>
          <a:bodyPr/>
          <a:lstStyle/>
          <a:p>
            <a:pPr algn="ctr"/>
            <a:r>
              <a:rPr lang="es-UY" altLang="x-none" dirty="0">
                <a:solidFill>
                  <a:schemeClr val="tx1"/>
                </a:solidFill>
              </a:rPr>
              <a:t>Medidas no arancelarias</a:t>
            </a:r>
          </a:p>
        </p:txBody>
      </p:sp>
      <p:sp>
        <p:nvSpPr>
          <p:cNvPr id="2" name="1 Flecha abajo"/>
          <p:cNvSpPr/>
          <p:nvPr/>
        </p:nvSpPr>
        <p:spPr>
          <a:xfrm>
            <a:off x="5519739" y="3068638"/>
            <a:ext cx="484187"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UY"/>
          </a:p>
        </p:txBody>
      </p:sp>
    </p:spTree>
    <p:extLst>
      <p:ext uri="{BB962C8B-B14F-4D97-AF65-F5344CB8AC3E}">
        <p14:creationId xmlns:p14="http://schemas.microsoft.com/office/powerpoint/2010/main" val="519977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
            <a:r>
              <a:rPr lang="is-IS" dirty="0"/>
              <a:t/>
            </a:r>
            <a:br>
              <a:rPr lang="is-IS" dirty="0"/>
            </a:br>
            <a:r>
              <a:rPr lang="is-IS" dirty="0"/>
              <a:t>  </a:t>
            </a:r>
            <a:r>
              <a:rPr lang="is-IS" dirty="0" smtClean="0"/>
              <a:t>Cuotas </a:t>
            </a:r>
            <a:r>
              <a:rPr lang="is-IS" dirty="0"/>
              <a:t>y Cupos</a:t>
            </a:r>
            <a:br>
              <a:rPr lang="is-IS" dirty="0"/>
            </a:br>
            <a:r>
              <a:rPr lang="is-IS" dirty="0"/>
              <a:t>               </a:t>
            </a:r>
            <a:endParaRPr lang="es-ES_tradnl" dirty="0"/>
          </a:p>
        </p:txBody>
      </p:sp>
      <p:sp>
        <p:nvSpPr>
          <p:cNvPr id="3" name="Marcador de contenido 2"/>
          <p:cNvSpPr>
            <a:spLocks noGrp="1"/>
          </p:cNvSpPr>
          <p:nvPr>
            <p:ph idx="1"/>
          </p:nvPr>
        </p:nvSpPr>
        <p:spPr/>
        <p:txBody>
          <a:bodyPr/>
          <a:lstStyle/>
          <a:p>
            <a:r>
              <a:rPr lang="es-ES_tradnl" sz="2400" dirty="0" smtClean="0"/>
              <a:t>Cuotas: </a:t>
            </a:r>
            <a:r>
              <a:rPr lang="es-ES_tradnl" sz="2400" dirty="0"/>
              <a:t>Son los topes a la importación de un producto por un plazo determinado; pueden ser globales, selectivas por países o </a:t>
            </a:r>
            <a:r>
              <a:rPr lang="es-ES_tradnl" sz="2400" dirty="0" smtClean="0"/>
              <a:t>estacionales</a:t>
            </a:r>
          </a:p>
          <a:p>
            <a:endParaRPr lang="es-ES_tradnl" dirty="0"/>
          </a:p>
          <a:p>
            <a:r>
              <a:rPr lang="es-ES_tradnl" dirty="0"/>
              <a:t>https://</a:t>
            </a:r>
            <a:r>
              <a:rPr lang="es-ES_tradnl" dirty="0" err="1"/>
              <a:t>www.youtube.com</a:t>
            </a:r>
            <a:r>
              <a:rPr lang="es-ES_tradnl" dirty="0"/>
              <a:t>/</a:t>
            </a:r>
            <a:r>
              <a:rPr lang="es-ES_tradnl" dirty="0" err="1"/>
              <a:t>watch?v</a:t>
            </a:r>
            <a:r>
              <a:rPr lang="es-ES_tradnl" dirty="0"/>
              <a:t>=p3MmhiZLs6U</a:t>
            </a:r>
            <a:endParaRPr lang="es-ES_tradnl" dirty="0"/>
          </a:p>
        </p:txBody>
      </p:sp>
    </p:spTree>
    <p:extLst>
      <p:ext uri="{BB962C8B-B14F-4D97-AF65-F5344CB8AC3E}">
        <p14:creationId xmlns:p14="http://schemas.microsoft.com/office/powerpoint/2010/main" val="72805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is-IS" dirty="0" smtClean="0"/>
              <a:t>Restricciones fitozoosanitarias</a:t>
            </a:r>
            <a:r>
              <a:rPr lang="is-IS" dirty="0"/>
              <a:t/>
            </a:r>
            <a:br>
              <a:rPr lang="is-IS" dirty="0"/>
            </a:br>
            <a:r>
              <a:rPr lang="is-IS" dirty="0"/>
              <a:t>             </a:t>
            </a:r>
            <a:br>
              <a:rPr lang="is-IS" dirty="0"/>
            </a:br>
            <a:endParaRPr lang="es-ES_tradnl" dirty="0"/>
          </a:p>
        </p:txBody>
      </p:sp>
      <p:sp>
        <p:nvSpPr>
          <p:cNvPr id="3" name="Marcador de contenido 2"/>
          <p:cNvSpPr>
            <a:spLocks noGrp="1"/>
          </p:cNvSpPr>
          <p:nvPr>
            <p:ph idx="1"/>
          </p:nvPr>
        </p:nvSpPr>
        <p:spPr/>
        <p:txBody>
          <a:bodyPr>
            <a:normAutofit/>
          </a:bodyPr>
          <a:lstStyle/>
          <a:p>
            <a:r>
              <a:rPr lang="es-ES_tradnl" sz="2400" dirty="0"/>
              <a:t>El Acuerdo sobre la Aplicación de Medidas Sanitarias y Fitosanitarias </a:t>
            </a:r>
            <a:r>
              <a:rPr lang="es-ES_tradnl" sz="2400" dirty="0" smtClean="0"/>
              <a:t>entró </a:t>
            </a:r>
            <a:r>
              <a:rPr lang="es-ES_tradnl" sz="2400" dirty="0"/>
              <a:t>en vigor junto con el Acuerdo por el que se establece la Organización Mundial del Comercio el 1° de enero de 1995. El Acuerdo se refiere a la aplicación de reglamentaciones en materia de inocuidad de los alimentos y control sanitario de los animales y los vegetales.</a:t>
            </a:r>
            <a:endParaRPr lang="es-ES_tradnl" sz="2400" dirty="0"/>
          </a:p>
        </p:txBody>
      </p:sp>
    </p:spTree>
    <p:extLst>
      <p:ext uri="{BB962C8B-B14F-4D97-AF65-F5344CB8AC3E}">
        <p14:creationId xmlns:p14="http://schemas.microsoft.com/office/powerpoint/2010/main" val="121351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is-IS" dirty="0"/>
              <a:t>Restricciones fitozoosanitarias</a:t>
            </a:r>
            <a:endParaRPr lang="es-ES_tradnl" dirty="0"/>
          </a:p>
        </p:txBody>
      </p:sp>
      <p:sp>
        <p:nvSpPr>
          <p:cNvPr id="3" name="Marcador de contenido 2"/>
          <p:cNvSpPr>
            <a:spLocks noGrp="1"/>
          </p:cNvSpPr>
          <p:nvPr>
            <p:ph idx="1"/>
          </p:nvPr>
        </p:nvSpPr>
        <p:spPr/>
        <p:txBody>
          <a:bodyPr/>
          <a:lstStyle/>
          <a:p>
            <a:r>
              <a:rPr lang="es-ES_tradnl" dirty="0"/>
              <a:t> </a:t>
            </a:r>
            <a:r>
              <a:rPr lang="es-ES_tradnl" sz="2400" dirty="0"/>
              <a:t>El Acuerdo autoriza a los países a establecer sus propias normas. Pero también dice que es preciso que las reglamentaciones estén fundadas en principios científicos y, además, que sólo se apliquen en la medida necesaria para proteger la salud y la vida de las personas y de los animales o para preservar los vegetales y que no discriminen de manera arbitraria o injustificable entre Miembros en que prevalezcan condiciones idénticas o similares.</a:t>
            </a:r>
            <a:endParaRPr lang="es-ES_tradnl" sz="2400" dirty="0"/>
          </a:p>
        </p:txBody>
      </p:sp>
    </p:spTree>
    <p:extLst>
      <p:ext uri="{BB962C8B-B14F-4D97-AF65-F5344CB8AC3E}">
        <p14:creationId xmlns:p14="http://schemas.microsoft.com/office/powerpoint/2010/main" val="347127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is-IS" dirty="0"/>
              <a:t>   </a:t>
            </a:r>
            <a:r>
              <a:rPr lang="is-IS" dirty="0" smtClean="0"/>
              <a:t>Normas técnicas</a:t>
            </a:r>
            <a:r>
              <a:rPr lang="is-IS" dirty="0"/>
              <a:t/>
            </a:r>
            <a:br>
              <a:rPr lang="is-IS" dirty="0"/>
            </a:br>
            <a:r>
              <a:rPr lang="is-IS" dirty="0"/>
              <a:t>               </a:t>
            </a:r>
            <a:endParaRPr lang="es-ES_tradnl" dirty="0"/>
          </a:p>
        </p:txBody>
      </p:sp>
      <p:sp>
        <p:nvSpPr>
          <p:cNvPr id="3" name="Marcador de contenido 2"/>
          <p:cNvSpPr>
            <a:spLocks noGrp="1"/>
          </p:cNvSpPr>
          <p:nvPr>
            <p:ph idx="1"/>
          </p:nvPr>
        </p:nvSpPr>
        <p:spPr/>
        <p:txBody>
          <a:bodyPr>
            <a:normAutofit/>
          </a:bodyPr>
          <a:lstStyle/>
          <a:p>
            <a:r>
              <a:rPr lang="es-ES_tradnl" sz="2000" dirty="0"/>
              <a:t>El objetivo del Acuerdo sobre Obstáculos Técnicos al Comercio (Acuerdo OTC) es que los reglamentos técnicos, las normas y los procedimientos de evaluación de la conformidad no sean discriminatorios ni creen obstáculos innecesarios al comercio. Al mismo tiempo, el Acuerdo reconoce el derecho de los Miembros de la OMC a aplicar medidas para alcanzar objetivos normativos legítimos, tales como la protección de la salud y la se </a:t>
            </a:r>
            <a:r>
              <a:rPr lang="es-ES_tradnl" sz="2000" dirty="0" err="1"/>
              <a:t>guridad</a:t>
            </a:r>
            <a:r>
              <a:rPr lang="es-ES_tradnl" sz="2000" dirty="0"/>
              <a:t> de las personas o la protección del medio ambiente. El Acuerdo OTC recomienda firmemente a los Miembros que basen sus medidas en normas internacionales como medio de facilitar el comercio.</a:t>
            </a:r>
            <a:endParaRPr lang="es-ES_tradnl" sz="2000" dirty="0"/>
          </a:p>
        </p:txBody>
      </p:sp>
    </p:spTree>
    <p:extLst>
      <p:ext uri="{BB962C8B-B14F-4D97-AF65-F5344CB8AC3E}">
        <p14:creationId xmlns:p14="http://schemas.microsoft.com/office/powerpoint/2010/main" val="239373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786904780"/>
              </p:ext>
            </p:extLst>
          </p:nvPr>
        </p:nvGraphicFramePr>
        <p:xfrm>
          <a:off x="704534" y="539645"/>
          <a:ext cx="11302586" cy="6108454"/>
        </p:xfrm>
        <a:graphic>
          <a:graphicData uri="http://schemas.openxmlformats.org/drawingml/2006/table">
            <a:tbl>
              <a:tblPr>
                <a:tableStyleId>{3B4B98B0-60AC-42C2-AFA5-B58CD77FA1E5}</a:tableStyleId>
              </a:tblPr>
              <a:tblGrid>
                <a:gridCol w="6011059"/>
                <a:gridCol w="5291527"/>
              </a:tblGrid>
              <a:tr h="5261547">
                <a:tc>
                  <a:txBody>
                    <a:bodyPr/>
                    <a:lstStyle/>
                    <a:p>
                      <a:pPr algn="l" fontAlgn="t"/>
                      <a:r>
                        <a:rPr lang="es-ES_tradnl" sz="1600" dirty="0">
                          <a:effectLst/>
                        </a:rPr>
                        <a:t/>
                      </a:r>
                      <a:br>
                        <a:rPr lang="es-ES_tradnl" sz="1600" dirty="0">
                          <a:effectLst/>
                        </a:rPr>
                      </a:br>
                      <a:r>
                        <a:rPr lang="es-ES_tradnl" sz="1600" dirty="0">
                          <a:effectLst/>
                        </a:rPr>
                        <a:t>a) medidas de carácter técnico: </a:t>
                      </a:r>
                      <a:br>
                        <a:rPr lang="es-ES_tradnl" sz="1600" dirty="0">
                          <a:effectLst/>
                        </a:rPr>
                      </a:br>
                      <a:r>
                        <a:rPr lang="es-ES_tradnl" sz="1600" dirty="0">
                          <a:effectLst/>
                        </a:rPr>
                        <a:t>- requisitos relativos a las características de los productos </a:t>
                      </a:r>
                      <a:br>
                        <a:rPr lang="es-ES_tradnl" sz="1600" dirty="0">
                          <a:effectLst/>
                        </a:rPr>
                      </a:br>
                      <a:r>
                        <a:rPr lang="es-ES_tradnl" sz="1600" dirty="0">
                          <a:effectLst/>
                        </a:rPr>
                        <a:t>- reglamentaciones en materia de envasado y etiquetado </a:t>
                      </a:r>
                      <a:br>
                        <a:rPr lang="es-ES_tradnl" sz="1600" dirty="0">
                          <a:effectLst/>
                        </a:rPr>
                      </a:br>
                      <a:r>
                        <a:rPr lang="es-ES_tradnl" sz="1600" dirty="0">
                          <a:effectLst/>
                        </a:rPr>
                        <a:t>- normas técnicas y normas de calidad </a:t>
                      </a:r>
                      <a:br>
                        <a:rPr lang="es-ES_tradnl" sz="1600" dirty="0">
                          <a:effectLst/>
                        </a:rPr>
                      </a:br>
                      <a:r>
                        <a:rPr lang="es-ES_tradnl" sz="1600" dirty="0">
                          <a:effectLst/>
                        </a:rPr>
                        <a:t>- requisitos relativos a la información </a:t>
                      </a:r>
                      <a:br>
                        <a:rPr lang="es-ES_tradnl" sz="1600" dirty="0">
                          <a:effectLst/>
                        </a:rPr>
                      </a:br>
                      <a:r>
                        <a:rPr lang="es-ES_tradnl" sz="1600" dirty="0">
                          <a:effectLst/>
                        </a:rPr>
                        <a:t/>
                      </a:r>
                      <a:br>
                        <a:rPr lang="es-ES_tradnl" sz="1600" dirty="0">
                          <a:effectLst/>
                        </a:rPr>
                      </a:br>
                      <a:r>
                        <a:rPr lang="es-ES_tradnl" sz="1600" dirty="0">
                          <a:effectLst/>
                        </a:rPr>
                        <a:t>b) reglamentaciones de carácter sanitario: </a:t>
                      </a:r>
                      <a:br>
                        <a:rPr lang="es-ES_tradnl" sz="1600" dirty="0">
                          <a:effectLst/>
                        </a:rPr>
                      </a:br>
                      <a:r>
                        <a:rPr lang="es-ES_tradnl" sz="1600" dirty="0">
                          <a:effectLst/>
                        </a:rPr>
                        <a:t>- medidas sanitarias destinadas a proteger la salud pública </a:t>
                      </a:r>
                      <a:br>
                        <a:rPr lang="es-ES_tradnl" sz="1600" dirty="0">
                          <a:effectLst/>
                        </a:rPr>
                      </a:br>
                      <a:r>
                        <a:rPr lang="es-ES_tradnl" sz="1600" dirty="0">
                          <a:effectLst/>
                        </a:rPr>
                        <a:t>- medidas sanitarias destinadas a proteger la sanidad animal </a:t>
                      </a:r>
                      <a:br>
                        <a:rPr lang="es-ES_tradnl" sz="1600" dirty="0">
                          <a:effectLst/>
                        </a:rPr>
                      </a:br>
                      <a:r>
                        <a:rPr lang="es-ES_tradnl" sz="1600" dirty="0">
                          <a:effectLst/>
                        </a:rPr>
                        <a:t>- medidas sanitarias destinadas a proteger la sanidad vegetal </a:t>
                      </a:r>
                      <a:br>
                        <a:rPr lang="es-ES_tradnl" sz="1600" dirty="0">
                          <a:effectLst/>
                        </a:rPr>
                      </a:br>
                      <a:r>
                        <a:rPr lang="es-ES_tradnl" sz="1600" dirty="0">
                          <a:effectLst/>
                        </a:rPr>
                        <a:t/>
                      </a:r>
                      <a:br>
                        <a:rPr lang="es-ES_tradnl" sz="1600" dirty="0">
                          <a:effectLst/>
                        </a:rPr>
                      </a:br>
                      <a:r>
                        <a:rPr lang="es-ES_tradnl" sz="1600" dirty="0">
                          <a:effectLst/>
                        </a:rPr>
                        <a:t>c) medidas destinadas a preservar el medio ambiente </a:t>
                      </a:r>
                      <a:endParaRPr lang="es-ES_tradnl" sz="1600" dirty="0" smtClean="0">
                        <a:effectLst/>
                      </a:endParaRPr>
                    </a:p>
                    <a:p>
                      <a:pPr algn="l" fontAlgn="t"/>
                      <a:endParaRPr lang="es-ES_tradnl" sz="1600" dirty="0" smtClean="0">
                        <a:effectLst/>
                      </a:endParaRPr>
                    </a:p>
                    <a:p>
                      <a:pPr algn="l" fontAlgn="t"/>
                      <a:r>
                        <a:rPr lang="es-ES_tradnl" sz="1600" dirty="0" smtClean="0">
                          <a:effectLst/>
                        </a:rPr>
                        <a:t>d) medidas de control de la cantidad: </a:t>
                      </a:r>
                      <a:br>
                        <a:rPr lang="es-ES_tradnl" sz="1600" dirty="0" smtClean="0">
                          <a:effectLst/>
                        </a:rPr>
                      </a:br>
                      <a:r>
                        <a:rPr lang="es-ES_tradnl" sz="1600" dirty="0" smtClean="0">
                          <a:effectLst/>
                        </a:rPr>
                        <a:t>- cupos de importación de carácter global </a:t>
                      </a:r>
                      <a:br>
                        <a:rPr lang="es-ES_tradnl" sz="1600" dirty="0" smtClean="0">
                          <a:effectLst/>
                        </a:rPr>
                      </a:br>
                      <a:r>
                        <a:rPr lang="es-ES_tradnl" sz="1600" dirty="0" smtClean="0">
                          <a:effectLst/>
                        </a:rPr>
                        <a:t>- régimen discrecional de licencias de importación (licencias no automáticas) </a:t>
                      </a:r>
                      <a:br>
                        <a:rPr lang="es-ES_tradnl" sz="1600" dirty="0" smtClean="0">
                          <a:effectLst/>
                        </a:rPr>
                      </a:br>
                      <a:r>
                        <a:rPr lang="es-ES_tradnl" sz="1600" dirty="0" smtClean="0">
                          <a:effectLst/>
                        </a:rPr>
                        <a:t>- prohibición de las importaciones </a:t>
                      </a:r>
                      <a:br>
                        <a:rPr lang="es-ES_tradnl" sz="1600" dirty="0" smtClean="0">
                          <a:effectLst/>
                        </a:rPr>
                      </a:br>
                      <a:r>
                        <a:rPr lang="es-ES_tradnl" sz="1600" dirty="0" smtClean="0">
                          <a:effectLst/>
                        </a:rPr>
                        <a:t>- reglamentaciones relativas a la proporción de insumos internos en el valor agregado </a:t>
                      </a:r>
                      <a:r>
                        <a:rPr lang="es-ES_tradnl" sz="1600" dirty="0">
                          <a:effectLst/>
                        </a:rPr>
                        <a:t/>
                      </a:r>
                      <a:br>
                        <a:rPr lang="es-ES_tradnl" sz="1600" dirty="0">
                          <a:effectLst/>
                        </a:rPr>
                      </a:br>
                      <a:r>
                        <a:rPr lang="es-ES_tradnl" sz="1600" dirty="0">
                          <a:effectLst/>
                        </a:rPr>
                        <a:t/>
                      </a:r>
                      <a:br>
                        <a:rPr lang="es-ES_tradnl" sz="1600" dirty="0">
                          <a:effectLst/>
                        </a:rPr>
                      </a:br>
                      <a:endParaRPr lang="es-ES_tradnl" sz="1600" b="0" dirty="0">
                        <a:effectLst/>
                      </a:endParaRPr>
                    </a:p>
                  </a:txBody>
                  <a:tcPr marL="7783" marR="15566" marT="6227" marB="6227"/>
                </a:tc>
                <a:tc>
                  <a:txBody>
                    <a:bodyPr/>
                    <a:lstStyle/>
                    <a:p>
                      <a:pPr algn="l" fontAlgn="t"/>
                      <a:r>
                        <a:rPr lang="es-ES_tradnl" sz="1600" dirty="0">
                          <a:effectLst/>
                        </a:rPr>
                        <a:t/>
                      </a:r>
                      <a:br>
                        <a:rPr lang="es-ES_tradnl" sz="1600" dirty="0">
                          <a:effectLst/>
                        </a:rPr>
                      </a:br>
                      <a:r>
                        <a:rPr lang="es-ES_tradnl" sz="1600" dirty="0">
                          <a:effectLst/>
                        </a:rPr>
                        <a:t/>
                      </a:r>
                      <a:br>
                        <a:rPr lang="es-ES_tradnl" sz="1600" dirty="0">
                          <a:effectLst/>
                        </a:rPr>
                      </a:br>
                      <a:r>
                        <a:rPr lang="es-ES_tradnl" sz="1600" dirty="0">
                          <a:effectLst/>
                        </a:rPr>
                        <a:t>e) régimen de concesión automática de licencias </a:t>
                      </a:r>
                      <a:br>
                        <a:rPr lang="es-ES_tradnl" sz="1600" dirty="0">
                          <a:effectLst/>
                        </a:rPr>
                      </a:br>
                      <a:r>
                        <a:rPr lang="es-ES_tradnl" sz="1600" dirty="0">
                          <a:effectLst/>
                        </a:rPr>
                        <a:t/>
                      </a:r>
                      <a:br>
                        <a:rPr lang="es-ES_tradnl" sz="1600" dirty="0">
                          <a:effectLst/>
                        </a:rPr>
                      </a:br>
                      <a:r>
                        <a:rPr lang="es-ES_tradnl" sz="1600" dirty="0">
                          <a:effectLst/>
                        </a:rPr>
                        <a:t>f) medidas que surten efecto principalmente a través de los costos y los precios: </a:t>
                      </a:r>
                      <a:br>
                        <a:rPr lang="es-ES_tradnl" sz="1600" dirty="0">
                          <a:effectLst/>
                        </a:rPr>
                      </a:br>
                      <a:r>
                        <a:rPr lang="es-ES_tradnl" sz="1600" dirty="0">
                          <a:effectLst/>
                        </a:rPr>
                        <a:t>- derechos variables </a:t>
                      </a:r>
                      <a:br>
                        <a:rPr lang="es-ES_tradnl" sz="1600" dirty="0">
                          <a:effectLst/>
                        </a:rPr>
                      </a:br>
                      <a:r>
                        <a:rPr lang="es-ES_tradnl" sz="1600" dirty="0">
                          <a:effectLst/>
                        </a:rPr>
                        <a:t>- regímenes de precios mínimos u oficiales y de referencia </a:t>
                      </a:r>
                      <a:br>
                        <a:rPr lang="es-ES_tradnl" sz="1600" dirty="0">
                          <a:effectLst/>
                        </a:rPr>
                      </a:br>
                      <a:r>
                        <a:rPr lang="es-ES_tradnl" sz="1600" dirty="0">
                          <a:effectLst/>
                        </a:rPr>
                        <a:t>- medidas anti-dumping y compensatorias </a:t>
                      </a:r>
                      <a:br>
                        <a:rPr lang="es-ES_tradnl" sz="1600" dirty="0">
                          <a:effectLst/>
                        </a:rPr>
                      </a:br>
                      <a:r>
                        <a:rPr lang="es-ES_tradnl" sz="1600" dirty="0">
                          <a:effectLst/>
                        </a:rPr>
                        <a:t/>
                      </a:r>
                      <a:br>
                        <a:rPr lang="es-ES_tradnl" sz="1600" dirty="0">
                          <a:effectLst/>
                        </a:rPr>
                      </a:br>
                      <a:r>
                        <a:rPr lang="es-ES_tradnl" sz="1600" dirty="0">
                          <a:effectLst/>
                        </a:rPr>
                        <a:t>g) medidas monopolísticas, que circunscriben la importación a un canal único </a:t>
                      </a:r>
                      <a:br>
                        <a:rPr lang="es-ES_tradnl" sz="1600" dirty="0">
                          <a:effectLst/>
                        </a:rPr>
                      </a:br>
                      <a:r>
                        <a:rPr lang="es-ES_tradnl" sz="1600" dirty="0">
                          <a:effectLst/>
                        </a:rPr>
                        <a:t/>
                      </a:r>
                      <a:br>
                        <a:rPr lang="es-ES_tradnl" sz="1600" dirty="0">
                          <a:effectLst/>
                        </a:rPr>
                      </a:br>
                      <a:r>
                        <a:rPr lang="es-ES_tradnl" sz="1600" dirty="0">
                          <a:effectLst/>
                        </a:rPr>
                        <a:t>h) otras medidas </a:t>
                      </a:r>
                      <a:br>
                        <a:rPr lang="es-ES_tradnl" sz="1600" dirty="0">
                          <a:effectLst/>
                        </a:rPr>
                      </a:br>
                      <a:r>
                        <a:rPr lang="es-ES_tradnl" sz="1600" dirty="0">
                          <a:effectLst/>
                        </a:rPr>
                        <a:t>- medidas destinadas a garantizar la seguridad de las personas </a:t>
                      </a:r>
                      <a:br>
                        <a:rPr lang="es-ES_tradnl" sz="1600" dirty="0">
                          <a:effectLst/>
                        </a:rPr>
                      </a:br>
                      <a:r>
                        <a:rPr lang="es-ES_tradnl" sz="1600" dirty="0">
                          <a:effectLst/>
                        </a:rPr>
                        <a:t>- medidas destinadas a garantizar la seguridad nacional</a:t>
                      </a:r>
                      <a:endParaRPr lang="es-ES_tradnl" sz="1600" b="0" dirty="0">
                        <a:effectLst/>
                      </a:endParaRPr>
                    </a:p>
                  </a:txBody>
                  <a:tcPr marL="7783" marR="15566" marT="6227" marB="6227"/>
                </a:tc>
              </a:tr>
            </a:tbl>
          </a:graphicData>
        </a:graphic>
      </p:graphicFrame>
    </p:spTree>
    <p:extLst>
      <p:ext uri="{BB962C8B-B14F-4D97-AF65-F5344CB8AC3E}">
        <p14:creationId xmlns:p14="http://schemas.microsoft.com/office/powerpoint/2010/main" val="1612626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is-IS" dirty="0" smtClean="0"/>
              <a:t>Requerimiento </a:t>
            </a:r>
            <a:r>
              <a:rPr lang="is-IS" dirty="0"/>
              <a:t>de </a:t>
            </a:r>
            <a:r>
              <a:rPr lang="is-IS" dirty="0" smtClean="0"/>
              <a:t>contenido nacional</a:t>
            </a:r>
            <a:endParaRPr lang="es-ES_tradnl" dirty="0"/>
          </a:p>
        </p:txBody>
      </p:sp>
      <p:sp>
        <p:nvSpPr>
          <p:cNvPr id="3" name="Marcador de contenido 2"/>
          <p:cNvSpPr>
            <a:spLocks noGrp="1"/>
          </p:cNvSpPr>
          <p:nvPr>
            <p:ph idx="1"/>
          </p:nvPr>
        </p:nvSpPr>
        <p:spPr/>
        <p:txBody>
          <a:bodyPr>
            <a:normAutofit/>
          </a:bodyPr>
          <a:lstStyle/>
          <a:p>
            <a:r>
              <a:rPr lang="es-ES_tradnl" sz="2800" dirty="0"/>
              <a:t>Los requisitos de contenido nacional o local (RCN) son medidas políticas que normalmente requieren que un cierto porcentaje de los bienes intermedios utilizados en los procesos de producción procedan de fabricantes locales.</a:t>
            </a:r>
            <a:endParaRPr lang="es-ES_tradnl" sz="2800" dirty="0"/>
          </a:p>
        </p:txBody>
      </p:sp>
    </p:spTree>
    <p:extLst>
      <p:ext uri="{BB962C8B-B14F-4D97-AF65-F5344CB8AC3E}">
        <p14:creationId xmlns:p14="http://schemas.microsoft.com/office/powerpoint/2010/main" val="1354143369"/>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Brizna</Template>
  <TotalTime>31</TotalTime>
  <Words>189</Words>
  <Application>Microsoft Macintosh PowerPoint</Application>
  <PresentationFormat>Panorámica</PresentationFormat>
  <Paragraphs>26</Paragraphs>
  <Slides>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Calibri</vt:lpstr>
      <vt:lpstr>Century Gothic</vt:lpstr>
      <vt:lpstr>Tahoma</vt:lpstr>
      <vt:lpstr>Wingdings 3</vt:lpstr>
      <vt:lpstr>Arial</vt:lpstr>
      <vt:lpstr>Espiral</vt:lpstr>
      <vt:lpstr>Barreras No Arancelarias</vt:lpstr>
      <vt:lpstr>Medidas no arancelarias</vt:lpstr>
      <vt:lpstr>   Cuotas y Cupos                </vt:lpstr>
      <vt:lpstr>Restricciones fitozoosanitarias               </vt:lpstr>
      <vt:lpstr>Restricciones fitozoosanitarias</vt:lpstr>
      <vt:lpstr>   Normas técnicas                </vt:lpstr>
      <vt:lpstr>Presentación de PowerPoint</vt:lpstr>
      <vt:lpstr>Requerimiento de contenido nacional</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Barreras No Arancelarias</dc:title>
  <dc:creator>Usuario de Microsoft Office</dc:creator>
  <cp:lastModifiedBy>Usuario de Microsoft Office</cp:lastModifiedBy>
  <cp:revision>7</cp:revision>
  <dcterms:created xsi:type="dcterms:W3CDTF">2018-03-12T19:22:16Z</dcterms:created>
  <dcterms:modified xsi:type="dcterms:W3CDTF">2018-03-12T20:09:53Z</dcterms:modified>
</cp:coreProperties>
</file>