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83"/>
  </p:normalViewPr>
  <p:slideViewPr>
    <p:cSldViewPr snapToGrid="0" snapToObjects="1">
      <p:cViewPr varScale="1">
        <p:scale>
          <a:sx n="113" d="100"/>
          <a:sy n="113" d="100"/>
        </p:scale>
        <p:origin x="2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FvxWxMVi3EY" TargetMode="External"/><Relationship Id="rId4"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www.mercosur.int/innovaportal/file/4506/1/decision-suspension-de-venezuela-del-mercosur_es.pdf" TargetMode="External"/><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yBn1abGohvI" TargetMode="External"/><Relationship Id="rId4" Type="http://schemas.openxmlformats.org/officeDocument/2006/relationships/image" Target="../media/image20.jp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www.reingex.com/Curso-Tecnicas-Comercio-Exterior.s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mercosur.int/innovaportal/v/3753/1/innova.front/inicio" TargetMode="External"/><Relationship Id="rId4" Type="http://schemas.openxmlformats.org/officeDocument/2006/relationships/hyperlink" Target="http://www.mercosur.int/innovaportal/v/4725/11/innova.front/mercosur-escolar" TargetMode="External"/><Relationship Id="rId5" Type="http://schemas.openxmlformats.org/officeDocument/2006/relationships/hyperlink" Target="http://www.reingex.com/MERCOSUR-Mexico-TLC.shtml" TargetMode="External"/><Relationship Id="rId6" Type="http://schemas.openxmlformats.org/officeDocument/2006/relationships/hyperlink" Target="https://elcomercio.pe/mundo/actualidad/venezuela-suspendida-mercosur-constituyente-maduro-noticia-447446" TargetMode="External"/><Relationship Id="rId7" Type="http://schemas.openxmlformats.org/officeDocument/2006/relationships/hyperlink" Target="https://www.mrecic.gov.ar/es/mercosur-0" TargetMode="External"/><Relationship Id="rId8" Type="http://schemas.openxmlformats.org/officeDocument/2006/relationships/hyperlink" Target="http://revistafal.com/un-nuevo-ciclo-en-el-mercosur/" TargetMode="External"/><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891353" y="1130683"/>
            <a:ext cx="5361300" cy="1448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
              <a:t>MERCOSUR </a:t>
            </a:r>
            <a:endParaRPr/>
          </a:p>
        </p:txBody>
      </p:sp>
      <p:sp>
        <p:nvSpPr>
          <p:cNvPr id="129" name="Shape 129"/>
          <p:cNvSpPr txBox="1">
            <a:spLocks noGrp="1"/>
          </p:cNvSpPr>
          <p:nvPr>
            <p:ph type="subTitle" idx="1"/>
          </p:nvPr>
        </p:nvSpPr>
        <p:spPr>
          <a:xfrm>
            <a:off x="1891350" y="2578777"/>
            <a:ext cx="5361300" cy="140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Integrantes del equipo:</a:t>
            </a:r>
            <a:endParaRPr/>
          </a:p>
          <a:p>
            <a:pPr marL="457200" lvl="0" indent="-330200" rtl="0">
              <a:spcBef>
                <a:spcPts val="0"/>
              </a:spcBef>
              <a:spcAft>
                <a:spcPts val="0"/>
              </a:spcAft>
              <a:buSzPts val="1600"/>
              <a:buChar char="●"/>
            </a:pPr>
            <a:r>
              <a:rPr lang="es"/>
              <a:t>Diana Citlalli Ríos Luna</a:t>
            </a:r>
            <a:endParaRPr/>
          </a:p>
          <a:p>
            <a:pPr marL="457200" lvl="0" indent="-330200" rtl="0">
              <a:spcBef>
                <a:spcPts val="0"/>
              </a:spcBef>
              <a:spcAft>
                <a:spcPts val="0"/>
              </a:spcAft>
              <a:buSzPts val="1600"/>
              <a:buChar char="●"/>
            </a:pPr>
            <a:r>
              <a:rPr lang="es"/>
              <a:t> Martha Berenice Hernandez Ocegueda</a:t>
            </a:r>
            <a:endParaRPr/>
          </a:p>
          <a:p>
            <a:pPr marL="457200" lvl="0" indent="-330200" rtl="0">
              <a:spcBef>
                <a:spcPts val="0"/>
              </a:spcBef>
              <a:spcAft>
                <a:spcPts val="0"/>
              </a:spcAft>
              <a:buSzPts val="1600"/>
              <a:buChar char="●"/>
            </a:pPr>
            <a:r>
              <a:rPr lang="es"/>
              <a:t>Priscila Larissa Del Río Cervantes</a:t>
            </a: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“La unión hace la fuerza”</a:t>
            </a:r>
            <a:endParaRPr/>
          </a:p>
        </p:txBody>
      </p:sp>
      <p:sp>
        <p:nvSpPr>
          <p:cNvPr id="189" name="Shape 189"/>
          <p:cNvSpPr txBox="1">
            <a:spLocks noGrp="1"/>
          </p:cNvSpPr>
          <p:nvPr>
            <p:ph type="body" idx="1"/>
          </p:nvPr>
        </p:nvSpPr>
        <p:spPr>
          <a:xfrm>
            <a:off x="819150" y="1663200"/>
            <a:ext cx="7505700" cy="2448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400">
                <a:solidFill>
                  <a:srgbClr val="000000"/>
                </a:solidFill>
                <a:latin typeface="Nunito"/>
                <a:ea typeface="Nunito"/>
                <a:cs typeface="Nunito"/>
                <a:sym typeface="Nunito"/>
              </a:rPr>
              <a:t>Cuando los países se unen para trabajar en conjunto, fortalecen sus economías y mejoran las relaciones comerciales.</a:t>
            </a:r>
            <a:endParaRPr sz="1400">
              <a:solidFill>
                <a:srgbClr val="000000"/>
              </a:solidFill>
              <a:latin typeface="Nunito"/>
              <a:ea typeface="Nunito"/>
              <a:cs typeface="Nunito"/>
              <a:sym typeface="Nunito"/>
            </a:endParaRPr>
          </a:p>
          <a:p>
            <a:pPr marL="0" lvl="0" indent="0" algn="just" rtl="0">
              <a:spcBef>
                <a:spcPts val="0"/>
              </a:spcBef>
              <a:spcAft>
                <a:spcPts val="0"/>
              </a:spcAft>
              <a:buNone/>
            </a:pPr>
            <a:endParaRPr sz="1400">
              <a:solidFill>
                <a:srgbClr val="000000"/>
              </a:solidFill>
              <a:latin typeface="Nunito"/>
              <a:ea typeface="Nunito"/>
              <a:cs typeface="Nunito"/>
              <a:sym typeface="Nunito"/>
            </a:endParaRPr>
          </a:p>
          <a:p>
            <a:pPr marL="0" lvl="0" indent="0" algn="just" rtl="0">
              <a:spcBef>
                <a:spcPts val="0"/>
              </a:spcBef>
              <a:spcAft>
                <a:spcPts val="0"/>
              </a:spcAft>
              <a:buNone/>
            </a:pPr>
            <a:r>
              <a:rPr lang="es" sz="1400">
                <a:solidFill>
                  <a:srgbClr val="000000"/>
                </a:solidFill>
                <a:latin typeface="Nunito"/>
                <a:ea typeface="Nunito"/>
                <a:cs typeface="Nunito"/>
                <a:sym typeface="Nunito"/>
              </a:rPr>
              <a:t>En sus inicios primaban los aspectos económicos-comerciales, buscando la reducción de los impuestos que se pagaban mutuamente para poder vender mercancías. Con el correr de los años, el bloque ha avanzado en importantes áreas como: educación, salud, cultura, trabajo, residencia, entre otras, con el objetivo de profundizar aún más la integración entre sus ciudadanas y ciudadanos.</a:t>
            </a:r>
            <a:endParaRPr sz="1400">
              <a:solidFill>
                <a:srgbClr val="000000"/>
              </a:solidFill>
              <a:latin typeface="Nunito"/>
              <a:ea typeface="Nunito"/>
              <a:cs typeface="Nunito"/>
              <a:sym typeface="Nunito"/>
            </a:endParaRPr>
          </a:p>
          <a:p>
            <a:pPr marL="0" lvl="0" indent="1181100" rtl="0">
              <a:spcBef>
                <a:spcPts val="0"/>
              </a:spcBef>
              <a:spcAft>
                <a:spcPts val="0"/>
              </a:spcAft>
              <a:buNone/>
            </a:pPr>
            <a:endParaRPr sz="1400">
              <a:solidFill>
                <a:srgbClr val="000000"/>
              </a:solidFill>
              <a:latin typeface="Nunito"/>
              <a:ea typeface="Nunito"/>
              <a:cs typeface="Nunito"/>
              <a:sym typeface="Nunito"/>
            </a:endParaRPr>
          </a:p>
          <a:p>
            <a:pPr marL="0" lvl="0" indent="0">
              <a:spcBef>
                <a:spcPts val="0"/>
              </a:spcBef>
              <a:spcAft>
                <a:spcPts val="1600"/>
              </a:spcAft>
              <a:buNone/>
            </a:pPr>
            <a:endParaRPr>
              <a:solidFill>
                <a:srgbClr val="000000"/>
              </a:solidFill>
            </a:endParaRPr>
          </a:p>
        </p:txBody>
      </p:sp>
      <p:pic>
        <p:nvPicPr>
          <p:cNvPr id="190" name="Shape 190"/>
          <p:cNvPicPr preferRelativeResize="0"/>
          <p:nvPr/>
        </p:nvPicPr>
        <p:blipFill>
          <a:blip r:embed="rId3">
            <a:alphaModFix amt="26000"/>
          </a:blip>
          <a:stretch>
            <a:fillRect/>
          </a:stretch>
        </p:blipFill>
        <p:spPr>
          <a:xfrm>
            <a:off x="1580116" y="790747"/>
            <a:ext cx="5568125" cy="3852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descr="En este video de 5 minutos te explicamos qué es el #Mercosur, como funciona y algunos de sus principales logros. #SomosMercosur" title="MERCOSUR  video institucional">
            <a:hlinkClick r:id="rId3"/>
          </p:cNvPr>
          <p:cNvPicPr preferRelativeResize="0"/>
          <p:nvPr/>
        </p:nvPicPr>
        <p:blipFill>
          <a:blip r:embed="rId4">
            <a:alphaModFix/>
          </a:blip>
          <a:stretch>
            <a:fillRect/>
          </a:stretch>
        </p:blipFill>
        <p:spPr>
          <a:xfrm>
            <a:off x="1617975" y="247063"/>
            <a:ext cx="6199175" cy="4649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819150" y="406775"/>
            <a:ext cx="3203400" cy="139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¿Quién pintó este cuadro?</a:t>
            </a:r>
            <a:endParaRPr/>
          </a:p>
        </p:txBody>
      </p:sp>
      <p:pic>
        <p:nvPicPr>
          <p:cNvPr id="201" name="Shape 201"/>
          <p:cNvPicPr preferRelativeResize="0"/>
          <p:nvPr/>
        </p:nvPicPr>
        <p:blipFill>
          <a:blip r:embed="rId3">
            <a:alphaModFix/>
          </a:blip>
          <a:stretch>
            <a:fillRect/>
          </a:stretch>
        </p:blipFill>
        <p:spPr>
          <a:xfrm>
            <a:off x="4145475" y="755575"/>
            <a:ext cx="4613850" cy="3460375"/>
          </a:xfrm>
          <a:prstGeom prst="rect">
            <a:avLst/>
          </a:prstGeom>
          <a:noFill/>
          <a:ln>
            <a:noFill/>
          </a:ln>
        </p:spPr>
      </p:pic>
      <p:sp>
        <p:nvSpPr>
          <p:cNvPr id="202" name="Shape 202"/>
          <p:cNvSpPr txBox="1"/>
          <p:nvPr/>
        </p:nvSpPr>
        <p:spPr>
          <a:xfrm>
            <a:off x="795475" y="1572875"/>
            <a:ext cx="2928900" cy="1301700"/>
          </a:xfrm>
          <a:prstGeom prst="rect">
            <a:avLst/>
          </a:prstGeom>
          <a:noFill/>
          <a:ln>
            <a:noFill/>
          </a:ln>
        </p:spPr>
        <p:txBody>
          <a:bodyPr spcFirstLastPara="1" wrap="square" lIns="91425" tIns="91425" rIns="91425" bIns="91425" anchor="t" anchorCtr="0">
            <a:noAutofit/>
          </a:bodyPr>
          <a:lstStyle/>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Paul Cézanne</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Claude Monet</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Vincent Van Gogh</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Edgar Degas</a:t>
            </a:r>
            <a:endParaRPr sz="1600">
              <a:latin typeface="Nunito"/>
              <a:ea typeface="Nunito"/>
              <a:cs typeface="Nunito"/>
              <a:sym typeface="Nunito"/>
            </a:endParaRPr>
          </a:p>
          <a:p>
            <a:pPr marL="0" lvl="0" indent="0" rtl="0">
              <a:spcBef>
                <a:spcPts val="0"/>
              </a:spcBef>
              <a:spcAft>
                <a:spcPts val="0"/>
              </a:spcAft>
              <a:buNone/>
            </a:pPr>
            <a:endParaRPr sz="1600">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715150" y="297200"/>
            <a:ext cx="7505700" cy="122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highlight>
                  <a:srgbClr val="FFFFFF"/>
                </a:highlight>
              </a:rPr>
              <a:t>Los </a:t>
            </a:r>
            <a:r>
              <a:rPr lang="es" b="1">
                <a:highlight>
                  <a:srgbClr val="FFFFFF"/>
                </a:highlight>
              </a:rPr>
              <a:t>objetivos generales</a:t>
            </a:r>
            <a:r>
              <a:rPr lang="es">
                <a:highlight>
                  <a:srgbClr val="FFFFFF"/>
                </a:highlight>
              </a:rPr>
              <a:t> del MERCOSUR son</a:t>
            </a:r>
            <a:r>
              <a:rPr lang="es" sz="1100">
                <a:solidFill>
                  <a:srgbClr val="444444"/>
                </a:solidFill>
                <a:highlight>
                  <a:srgbClr val="FFFFFF"/>
                </a:highlight>
                <a:latin typeface="Arial"/>
                <a:ea typeface="Arial"/>
                <a:cs typeface="Arial"/>
                <a:sym typeface="Arial"/>
              </a:rPr>
              <a:t>:</a:t>
            </a:r>
            <a:r>
              <a:rPr lang="es"/>
              <a:t>:</a:t>
            </a:r>
            <a:endParaRPr/>
          </a:p>
        </p:txBody>
      </p:sp>
      <p:sp>
        <p:nvSpPr>
          <p:cNvPr id="208" name="Shape 208"/>
          <p:cNvSpPr txBox="1">
            <a:spLocks noGrp="1"/>
          </p:cNvSpPr>
          <p:nvPr>
            <p:ph type="body" idx="1"/>
          </p:nvPr>
        </p:nvSpPr>
        <p:spPr>
          <a:xfrm>
            <a:off x="819150" y="1279825"/>
            <a:ext cx="7505700" cy="362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400">
              <a:solidFill>
                <a:srgbClr val="444444"/>
              </a:solidFill>
              <a:latin typeface="Nunito"/>
              <a:ea typeface="Nunito"/>
              <a:cs typeface="Nunito"/>
              <a:sym typeface="Nunito"/>
            </a:endParaRPr>
          </a:p>
          <a:p>
            <a:pPr marL="457200" lvl="0" indent="-317500" algn="just" rtl="0">
              <a:spcBef>
                <a:spcPts val="0"/>
              </a:spcBef>
              <a:spcAft>
                <a:spcPts val="0"/>
              </a:spcAft>
              <a:buClr>
                <a:srgbClr val="000000"/>
              </a:buClr>
              <a:buSzPts val="1400"/>
              <a:buFont typeface="Nunito"/>
              <a:buChar char="●"/>
            </a:pPr>
            <a:r>
              <a:rPr lang="es" sz="1400" b="1">
                <a:solidFill>
                  <a:srgbClr val="000000"/>
                </a:solidFill>
                <a:latin typeface="Nunito"/>
                <a:ea typeface="Nunito"/>
                <a:cs typeface="Nunito"/>
                <a:sym typeface="Nunito"/>
              </a:rPr>
              <a:t>La libre circulación de bienes</a:t>
            </a:r>
            <a:r>
              <a:rPr lang="es" sz="1400">
                <a:solidFill>
                  <a:srgbClr val="000000"/>
                </a:solidFill>
                <a:latin typeface="Nunito"/>
                <a:ea typeface="Nunito"/>
                <a:cs typeface="Nunito"/>
                <a:sym typeface="Nunito"/>
              </a:rPr>
              <a:t>, servicios y factores productivos entre los países,entre otros, de la eliminación de los derechos aduaneros y restricciones no arancelarias </a:t>
            </a:r>
            <a:endParaRPr sz="1400">
              <a:solidFill>
                <a:srgbClr val="000000"/>
              </a:solidFill>
              <a:latin typeface="Nunito"/>
              <a:ea typeface="Nunito"/>
              <a:cs typeface="Nunito"/>
              <a:sym typeface="Nunito"/>
            </a:endParaRPr>
          </a:p>
          <a:p>
            <a:pPr marL="0" lvl="0" indent="0" algn="just" rtl="0">
              <a:spcBef>
                <a:spcPts val="0"/>
              </a:spcBef>
              <a:spcAft>
                <a:spcPts val="0"/>
              </a:spcAft>
              <a:buNone/>
            </a:pPr>
            <a:endParaRPr sz="1400">
              <a:solidFill>
                <a:srgbClr val="000000"/>
              </a:solidFill>
              <a:latin typeface="Nunito"/>
              <a:ea typeface="Nunito"/>
              <a:cs typeface="Nunito"/>
              <a:sym typeface="Nunito"/>
            </a:endParaRPr>
          </a:p>
          <a:p>
            <a:pPr marL="457200" lvl="0" indent="-317500" algn="just" rtl="0">
              <a:spcBef>
                <a:spcPts val="0"/>
              </a:spcBef>
              <a:spcAft>
                <a:spcPts val="0"/>
              </a:spcAft>
              <a:buClr>
                <a:srgbClr val="444444"/>
              </a:buClr>
              <a:buSzPts val="1400"/>
              <a:buFont typeface="Nunito"/>
              <a:buChar char="●"/>
            </a:pPr>
            <a:r>
              <a:rPr lang="es" sz="1400" b="1">
                <a:solidFill>
                  <a:srgbClr val="444444"/>
                </a:solidFill>
                <a:latin typeface="Nunito"/>
                <a:ea typeface="Nunito"/>
                <a:cs typeface="Nunito"/>
                <a:sym typeface="Nunito"/>
              </a:rPr>
              <a:t>Fortalecer </a:t>
            </a:r>
            <a:r>
              <a:rPr lang="es" sz="1400">
                <a:solidFill>
                  <a:srgbClr val="444444"/>
                </a:solidFill>
                <a:latin typeface="Nunito"/>
                <a:ea typeface="Nunito"/>
                <a:cs typeface="Nunito"/>
                <a:sym typeface="Nunito"/>
              </a:rPr>
              <a:t>las capacidades de cada uno de los miembros del bloque.</a:t>
            </a:r>
            <a:endParaRPr sz="1400">
              <a:solidFill>
                <a:srgbClr val="444444"/>
              </a:solidFill>
              <a:latin typeface="Nunito"/>
              <a:ea typeface="Nunito"/>
              <a:cs typeface="Nunito"/>
              <a:sym typeface="Nunito"/>
            </a:endParaRPr>
          </a:p>
          <a:p>
            <a:pPr marL="0" lvl="0" indent="0" algn="just" rtl="0">
              <a:spcBef>
                <a:spcPts val="0"/>
              </a:spcBef>
              <a:spcAft>
                <a:spcPts val="0"/>
              </a:spcAft>
              <a:buNone/>
            </a:pPr>
            <a:endParaRPr sz="1400">
              <a:solidFill>
                <a:srgbClr val="444444"/>
              </a:solidFill>
              <a:latin typeface="Nunito"/>
              <a:ea typeface="Nunito"/>
              <a:cs typeface="Nunito"/>
              <a:sym typeface="Nunito"/>
            </a:endParaRPr>
          </a:p>
          <a:p>
            <a:pPr marL="457200" lvl="0" indent="-317500" algn="just" rtl="0">
              <a:spcBef>
                <a:spcPts val="0"/>
              </a:spcBef>
              <a:spcAft>
                <a:spcPts val="0"/>
              </a:spcAft>
              <a:buClr>
                <a:srgbClr val="444444"/>
              </a:buClr>
              <a:buSzPts val="1400"/>
              <a:buFont typeface="Nunito"/>
              <a:buChar char="●"/>
            </a:pPr>
            <a:r>
              <a:rPr lang="es" sz="1400">
                <a:solidFill>
                  <a:srgbClr val="444444"/>
                </a:solidFill>
                <a:latin typeface="Nunito"/>
                <a:ea typeface="Nunito"/>
                <a:cs typeface="Nunito"/>
                <a:sym typeface="Nunito"/>
              </a:rPr>
              <a:t>Profundizar la </a:t>
            </a:r>
            <a:r>
              <a:rPr lang="es" sz="1400" b="1">
                <a:solidFill>
                  <a:srgbClr val="444444"/>
                </a:solidFill>
                <a:latin typeface="Nunito"/>
                <a:ea typeface="Nunito"/>
                <a:cs typeface="Nunito"/>
                <a:sym typeface="Nunito"/>
              </a:rPr>
              <a:t>integración </a:t>
            </a:r>
            <a:r>
              <a:rPr lang="es" sz="1400">
                <a:solidFill>
                  <a:srgbClr val="444444"/>
                </a:solidFill>
                <a:latin typeface="Nunito"/>
                <a:ea typeface="Nunito"/>
                <a:cs typeface="Nunito"/>
                <a:sym typeface="Nunito"/>
              </a:rPr>
              <a:t>regional.</a:t>
            </a:r>
            <a:endParaRPr sz="1400">
              <a:solidFill>
                <a:srgbClr val="444444"/>
              </a:solidFill>
              <a:latin typeface="Nunito"/>
              <a:ea typeface="Nunito"/>
              <a:cs typeface="Nunito"/>
              <a:sym typeface="Nunito"/>
            </a:endParaRPr>
          </a:p>
          <a:p>
            <a:pPr marL="0" lvl="0" indent="0" algn="just" rtl="0">
              <a:spcBef>
                <a:spcPts val="0"/>
              </a:spcBef>
              <a:spcAft>
                <a:spcPts val="0"/>
              </a:spcAft>
              <a:buNone/>
            </a:pPr>
            <a:endParaRPr sz="1400">
              <a:solidFill>
                <a:srgbClr val="444444"/>
              </a:solidFill>
              <a:latin typeface="Nunito"/>
              <a:ea typeface="Nunito"/>
              <a:cs typeface="Nunito"/>
              <a:sym typeface="Nunito"/>
            </a:endParaRPr>
          </a:p>
          <a:p>
            <a:pPr marL="457200" lvl="0" indent="-317500" algn="just" rtl="0">
              <a:spcBef>
                <a:spcPts val="0"/>
              </a:spcBef>
              <a:spcAft>
                <a:spcPts val="0"/>
              </a:spcAft>
              <a:buClr>
                <a:srgbClr val="444444"/>
              </a:buClr>
              <a:buSzPts val="1400"/>
              <a:buFont typeface="Nunito"/>
              <a:buChar char="●"/>
            </a:pPr>
            <a:r>
              <a:rPr lang="es" sz="1400" b="1">
                <a:solidFill>
                  <a:srgbClr val="444444"/>
                </a:solidFill>
                <a:latin typeface="Nunito"/>
                <a:ea typeface="Nunito"/>
                <a:cs typeface="Nunito"/>
                <a:sym typeface="Nunito"/>
              </a:rPr>
              <a:t>Reducir</a:t>
            </a:r>
            <a:r>
              <a:rPr lang="es" sz="1400">
                <a:solidFill>
                  <a:srgbClr val="444444"/>
                </a:solidFill>
                <a:latin typeface="Nunito"/>
                <a:ea typeface="Nunito"/>
                <a:cs typeface="Nunito"/>
                <a:sym typeface="Nunito"/>
              </a:rPr>
              <a:t> las asimetrías entre los países del bloque.</a:t>
            </a:r>
            <a:endParaRPr sz="1400">
              <a:solidFill>
                <a:srgbClr val="444444"/>
              </a:solidFill>
              <a:latin typeface="Nunito"/>
              <a:ea typeface="Nunito"/>
              <a:cs typeface="Nunito"/>
              <a:sym typeface="Nunito"/>
            </a:endParaRPr>
          </a:p>
          <a:p>
            <a:pPr marL="0" lvl="0" indent="0" algn="just" rtl="0">
              <a:spcBef>
                <a:spcPts val="0"/>
              </a:spcBef>
              <a:spcAft>
                <a:spcPts val="0"/>
              </a:spcAft>
              <a:buNone/>
            </a:pPr>
            <a:endParaRPr sz="1400">
              <a:solidFill>
                <a:srgbClr val="444444"/>
              </a:solidFill>
              <a:latin typeface="Nunito"/>
              <a:ea typeface="Nunito"/>
              <a:cs typeface="Nunito"/>
              <a:sym typeface="Nunito"/>
            </a:endParaRPr>
          </a:p>
          <a:p>
            <a:pPr marL="457200" lvl="0" indent="-317500" algn="just" rtl="0">
              <a:spcBef>
                <a:spcPts val="0"/>
              </a:spcBef>
              <a:spcAft>
                <a:spcPts val="0"/>
              </a:spcAft>
              <a:buClr>
                <a:srgbClr val="444444"/>
              </a:buClr>
              <a:buSzPts val="1400"/>
              <a:buFont typeface="Nunito"/>
              <a:buChar char="●"/>
            </a:pPr>
            <a:r>
              <a:rPr lang="es" sz="1400" b="1">
                <a:solidFill>
                  <a:srgbClr val="444444"/>
                </a:solidFill>
                <a:latin typeface="Nunito"/>
                <a:ea typeface="Nunito"/>
                <a:cs typeface="Nunito"/>
                <a:sym typeface="Nunito"/>
              </a:rPr>
              <a:t>Intercambiar</a:t>
            </a:r>
            <a:r>
              <a:rPr lang="es" sz="1400">
                <a:solidFill>
                  <a:srgbClr val="444444"/>
                </a:solidFill>
                <a:latin typeface="Nunito"/>
                <a:ea typeface="Nunito"/>
                <a:cs typeface="Nunito"/>
                <a:sym typeface="Nunito"/>
              </a:rPr>
              <a:t> de manera horizontal conocimientos y experiencias, buenas prácticas, políticas públicas tanto al interior del bloque como con otras instancias de integración regional y extrarregional existentes.</a:t>
            </a:r>
            <a:endParaRPr sz="1400">
              <a:solidFill>
                <a:srgbClr val="444444"/>
              </a:solidFill>
              <a:latin typeface="Nunito"/>
              <a:ea typeface="Nunito"/>
              <a:cs typeface="Nunito"/>
              <a:sym typeface="Nunito"/>
            </a:endParaRPr>
          </a:p>
          <a:p>
            <a:pPr marL="0" lvl="0" indent="0" algn="just" rtl="0">
              <a:spcBef>
                <a:spcPts val="0"/>
              </a:spcBef>
              <a:spcAft>
                <a:spcPts val="0"/>
              </a:spcAft>
              <a:buNone/>
            </a:pPr>
            <a:endParaRPr sz="1400">
              <a:solidFill>
                <a:srgbClr val="000000"/>
              </a:solidFill>
              <a:latin typeface="Nunito"/>
              <a:ea typeface="Nunito"/>
              <a:cs typeface="Nunito"/>
              <a:sym typeface="Nunito"/>
            </a:endParaRPr>
          </a:p>
          <a:p>
            <a:pPr marL="0" lvl="0" indent="0" algn="just" rtl="0">
              <a:spcBef>
                <a:spcPts val="0"/>
              </a:spcBef>
              <a:spcAft>
                <a:spcPts val="0"/>
              </a:spcAft>
              <a:buNone/>
            </a:pPr>
            <a:endParaRPr sz="1400">
              <a:solidFill>
                <a:srgbClr val="000000"/>
              </a:solidFill>
              <a:latin typeface="Nunito"/>
              <a:ea typeface="Nunito"/>
              <a:cs typeface="Nunito"/>
              <a:sym typeface="Nunito"/>
            </a:endParaRPr>
          </a:p>
          <a:p>
            <a:pPr marL="0" lvl="0" indent="0" algn="just"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Idiomas y bandera </a:t>
            </a:r>
            <a:endParaRPr/>
          </a:p>
        </p:txBody>
      </p:sp>
      <p:sp>
        <p:nvSpPr>
          <p:cNvPr id="214" name="Shape 214"/>
          <p:cNvSpPr txBox="1">
            <a:spLocks noGrp="1"/>
          </p:cNvSpPr>
          <p:nvPr>
            <p:ph type="body" idx="1"/>
          </p:nvPr>
        </p:nvSpPr>
        <p:spPr>
          <a:xfrm>
            <a:off x="819150" y="1739825"/>
            <a:ext cx="7505700" cy="2448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400">
                <a:solidFill>
                  <a:srgbClr val="000000"/>
                </a:solidFill>
                <a:latin typeface="Nunito"/>
                <a:ea typeface="Nunito"/>
                <a:cs typeface="Nunito"/>
                <a:sym typeface="Nunito"/>
              </a:rPr>
              <a:t>El MERCOSUR tiene tres idiomas reconocidos: </a:t>
            </a:r>
            <a:r>
              <a:rPr lang="es" sz="1400" b="1">
                <a:solidFill>
                  <a:srgbClr val="000000"/>
                </a:solidFill>
                <a:latin typeface="Nunito"/>
                <a:ea typeface="Nunito"/>
                <a:cs typeface="Nunito"/>
                <a:sym typeface="Nunito"/>
              </a:rPr>
              <a:t>el español, el portugués y el guaraní</a:t>
            </a:r>
            <a:r>
              <a:rPr lang="es" sz="1400">
                <a:solidFill>
                  <a:srgbClr val="000000"/>
                </a:solidFill>
                <a:latin typeface="Nunito"/>
                <a:ea typeface="Nunito"/>
                <a:cs typeface="Nunito"/>
                <a:sym typeface="Nunito"/>
              </a:rPr>
              <a:t>. Sin embargo, los idiomas oficiales de trabajo establecidos por el Protocolo de Ouro Preto (Protocolo </a:t>
            </a:r>
            <a:r>
              <a:rPr lang="es" sz="1400">
                <a:solidFill>
                  <a:srgbClr val="000000"/>
                </a:solidFill>
                <a:highlight>
                  <a:srgbClr val="FFFFFF"/>
                </a:highlight>
                <a:latin typeface="Nunito"/>
                <a:ea typeface="Nunito"/>
                <a:cs typeface="Nunito"/>
                <a:sym typeface="Nunito"/>
              </a:rPr>
              <a:t>Adicional al Tratado de Asunción sobre la Estructura Institucional del Mercosur) </a:t>
            </a:r>
            <a:r>
              <a:rPr lang="es" sz="1400">
                <a:solidFill>
                  <a:srgbClr val="000000"/>
                </a:solidFill>
                <a:latin typeface="Nunito"/>
                <a:ea typeface="Nunito"/>
                <a:cs typeface="Nunito"/>
                <a:sym typeface="Nunito"/>
              </a:rPr>
              <a:t>son el español y portugués. En ese sentido, toda la documentación y las normas aprobadas por los órganos del MERCOSUR se encuentran disponibles en español y portugués.</a:t>
            </a:r>
            <a:endParaRPr sz="1400">
              <a:solidFill>
                <a:srgbClr val="000000"/>
              </a:solidFill>
              <a:latin typeface="Nunito"/>
              <a:ea typeface="Nunito"/>
              <a:cs typeface="Nunito"/>
              <a:sym typeface="Nunito"/>
            </a:endParaRPr>
          </a:p>
          <a:p>
            <a:pPr marL="0" lvl="0" indent="2705100" rtl="0">
              <a:spcBef>
                <a:spcPts val="0"/>
              </a:spcBef>
              <a:spcAft>
                <a:spcPts val="0"/>
              </a:spcAft>
              <a:buNone/>
            </a:pPr>
            <a:endParaRPr sz="1200">
              <a:solidFill>
                <a:srgbClr val="000000"/>
              </a:solidFill>
              <a:latin typeface="Nunito"/>
              <a:ea typeface="Nunito"/>
              <a:cs typeface="Nunito"/>
              <a:sym typeface="Nunito"/>
            </a:endParaRPr>
          </a:p>
          <a:p>
            <a:pPr marL="0" lvl="0" indent="0">
              <a:spcBef>
                <a:spcPts val="0"/>
              </a:spcBef>
              <a:spcAft>
                <a:spcPts val="1600"/>
              </a:spcAft>
              <a:buNone/>
            </a:pPr>
            <a:endParaRPr>
              <a:solidFill>
                <a:srgbClr val="000000"/>
              </a:solidFill>
            </a:endParaRPr>
          </a:p>
        </p:txBody>
      </p:sp>
      <p:pic>
        <p:nvPicPr>
          <p:cNvPr id="215" name="Shape 215"/>
          <p:cNvPicPr preferRelativeResize="0"/>
          <p:nvPr/>
        </p:nvPicPr>
        <p:blipFill>
          <a:blip r:embed="rId3">
            <a:alphaModFix/>
          </a:blip>
          <a:stretch>
            <a:fillRect/>
          </a:stretch>
        </p:blipFill>
        <p:spPr>
          <a:xfrm>
            <a:off x="3492625" y="3072500"/>
            <a:ext cx="2158749" cy="16604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5342375" y="456900"/>
            <a:ext cx="30456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s" sz="2800"/>
              <a:t>¿En qué año se produjo la caída del muro de Berlín?</a:t>
            </a:r>
            <a:endParaRPr sz="2800"/>
          </a:p>
        </p:txBody>
      </p:sp>
      <p:sp>
        <p:nvSpPr>
          <p:cNvPr id="221" name="Shape 221"/>
          <p:cNvSpPr txBox="1">
            <a:spLocks noGrp="1"/>
          </p:cNvSpPr>
          <p:nvPr>
            <p:ph type="body" idx="1"/>
          </p:nvPr>
        </p:nvSpPr>
        <p:spPr>
          <a:xfrm>
            <a:off x="5464175" y="2522025"/>
            <a:ext cx="2802000" cy="18477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1989</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1987</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1990</a:t>
            </a:r>
            <a:endParaRPr sz="1600">
              <a:latin typeface="Nunito"/>
              <a:ea typeface="Nunito"/>
              <a:cs typeface="Nunito"/>
              <a:sym typeface="Nunito"/>
            </a:endParaRPr>
          </a:p>
          <a:p>
            <a:pPr marL="457200" lvl="0" indent="-330200">
              <a:spcBef>
                <a:spcPts val="0"/>
              </a:spcBef>
              <a:spcAft>
                <a:spcPts val="0"/>
              </a:spcAft>
              <a:buSzPts val="1600"/>
              <a:buFont typeface="Nunito"/>
              <a:buAutoNum type="alphaLcParenR"/>
            </a:pPr>
            <a:r>
              <a:rPr lang="es" sz="1600">
                <a:latin typeface="Nunito"/>
                <a:ea typeface="Nunito"/>
                <a:cs typeface="Nunito"/>
                <a:sym typeface="Nunito"/>
              </a:rPr>
              <a:t>1988</a:t>
            </a:r>
            <a:endParaRPr sz="1600">
              <a:latin typeface="Nunito"/>
              <a:ea typeface="Nunito"/>
              <a:cs typeface="Nunito"/>
              <a:sym typeface="Nunito"/>
            </a:endParaRPr>
          </a:p>
        </p:txBody>
      </p:sp>
      <p:pic>
        <p:nvPicPr>
          <p:cNvPr id="222" name="Shape 222"/>
          <p:cNvPicPr preferRelativeResize="0"/>
          <p:nvPr/>
        </p:nvPicPr>
        <p:blipFill>
          <a:blip r:embed="rId3">
            <a:alphaModFix/>
          </a:blip>
          <a:stretch>
            <a:fillRect/>
          </a:stretch>
        </p:blipFill>
        <p:spPr>
          <a:xfrm>
            <a:off x="378588" y="1207575"/>
            <a:ext cx="4752975" cy="3162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819150" y="409175"/>
            <a:ext cx="7505700" cy="754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¿Quiénes forman parte?</a:t>
            </a:r>
            <a:endParaRPr/>
          </a:p>
        </p:txBody>
      </p:sp>
      <p:sp>
        <p:nvSpPr>
          <p:cNvPr id="228" name="Shape 228"/>
          <p:cNvSpPr txBox="1">
            <a:spLocks noGrp="1"/>
          </p:cNvSpPr>
          <p:nvPr>
            <p:ph type="body" idx="1"/>
          </p:nvPr>
        </p:nvSpPr>
        <p:spPr>
          <a:xfrm>
            <a:off x="746400" y="1562100"/>
            <a:ext cx="3597000" cy="2613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400">
                <a:solidFill>
                  <a:srgbClr val="000000"/>
                </a:solidFill>
                <a:latin typeface="Nunito"/>
                <a:ea typeface="Nunito"/>
                <a:cs typeface="Nunito"/>
                <a:sym typeface="Nunito"/>
              </a:rPr>
              <a:t>Actualmente el MERCOSUR está integrado por Argentina, Brasil, Paraguay, Uruguay y Venezuela, que son llamados Estados Partes. Próximamente Bolivia también será un Estado Parte del bloque, encontrándose actualmente en proceso de adhesión.</a:t>
            </a:r>
            <a:endParaRPr sz="1400">
              <a:solidFill>
                <a:srgbClr val="000000"/>
              </a:solidFill>
              <a:latin typeface="Nunito"/>
              <a:ea typeface="Nunito"/>
              <a:cs typeface="Nunito"/>
              <a:sym typeface="Nunito"/>
            </a:endParaRPr>
          </a:p>
          <a:p>
            <a:pPr marL="0" lvl="0" indent="0" algn="just" rtl="0">
              <a:spcBef>
                <a:spcPts val="0"/>
              </a:spcBef>
              <a:spcAft>
                <a:spcPts val="0"/>
              </a:spcAft>
              <a:buNone/>
            </a:pPr>
            <a:endParaRPr sz="1400">
              <a:solidFill>
                <a:srgbClr val="000000"/>
              </a:solidFill>
              <a:latin typeface="Nunito"/>
              <a:ea typeface="Nunito"/>
              <a:cs typeface="Nunito"/>
              <a:sym typeface="Nunito"/>
            </a:endParaRPr>
          </a:p>
          <a:p>
            <a:pPr marL="0" lvl="0" indent="0">
              <a:spcBef>
                <a:spcPts val="0"/>
              </a:spcBef>
              <a:spcAft>
                <a:spcPts val="1600"/>
              </a:spcAft>
              <a:buNone/>
            </a:pPr>
            <a:endParaRPr sz="1400">
              <a:solidFill>
                <a:srgbClr val="000000"/>
              </a:solidFill>
              <a:latin typeface="Nunito"/>
              <a:ea typeface="Nunito"/>
              <a:cs typeface="Nunito"/>
              <a:sym typeface="Nunito"/>
            </a:endParaRPr>
          </a:p>
        </p:txBody>
      </p:sp>
      <p:pic>
        <p:nvPicPr>
          <p:cNvPr id="229" name="Shape 229"/>
          <p:cNvPicPr preferRelativeResize="0"/>
          <p:nvPr/>
        </p:nvPicPr>
        <p:blipFill>
          <a:blip r:embed="rId3">
            <a:alphaModFix/>
          </a:blip>
          <a:stretch>
            <a:fillRect/>
          </a:stretch>
        </p:blipFill>
        <p:spPr>
          <a:xfrm>
            <a:off x="4699000" y="1114901"/>
            <a:ext cx="3871200" cy="3060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566050" y="800400"/>
            <a:ext cx="33390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s"/>
              <a:t>¿De qué país es esta bandera?</a:t>
            </a:r>
            <a:endParaRPr/>
          </a:p>
        </p:txBody>
      </p:sp>
      <p:sp>
        <p:nvSpPr>
          <p:cNvPr id="235" name="Shape 235"/>
          <p:cNvSpPr txBox="1">
            <a:spLocks noGrp="1"/>
          </p:cNvSpPr>
          <p:nvPr>
            <p:ph type="body" idx="1"/>
          </p:nvPr>
        </p:nvSpPr>
        <p:spPr>
          <a:xfrm>
            <a:off x="641800" y="1990725"/>
            <a:ext cx="3263100" cy="24480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Sudáfrica</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Nigeria</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Sri Lanka</a:t>
            </a:r>
            <a:endParaRPr sz="1600">
              <a:latin typeface="Nunito"/>
              <a:ea typeface="Nunito"/>
              <a:cs typeface="Nunito"/>
              <a:sym typeface="Nunito"/>
            </a:endParaRPr>
          </a:p>
          <a:p>
            <a:pPr marL="457200" lvl="0" indent="-330200">
              <a:spcBef>
                <a:spcPts val="0"/>
              </a:spcBef>
              <a:spcAft>
                <a:spcPts val="0"/>
              </a:spcAft>
              <a:buSzPts val="1600"/>
              <a:buFont typeface="Nunito"/>
              <a:buAutoNum type="alphaLcParenR"/>
            </a:pPr>
            <a:r>
              <a:rPr lang="es" sz="1600">
                <a:latin typeface="Nunito"/>
                <a:ea typeface="Nunito"/>
                <a:cs typeface="Nunito"/>
                <a:sym typeface="Nunito"/>
              </a:rPr>
              <a:t>India</a:t>
            </a:r>
            <a:endParaRPr sz="1600">
              <a:latin typeface="Nunito"/>
              <a:ea typeface="Nunito"/>
              <a:cs typeface="Nunito"/>
              <a:sym typeface="Nunito"/>
            </a:endParaRPr>
          </a:p>
        </p:txBody>
      </p:sp>
      <p:pic>
        <p:nvPicPr>
          <p:cNvPr id="236" name="Shape 236"/>
          <p:cNvPicPr preferRelativeResize="0"/>
          <p:nvPr/>
        </p:nvPicPr>
        <p:blipFill>
          <a:blip r:embed="rId3">
            <a:alphaModFix/>
          </a:blip>
          <a:stretch>
            <a:fillRect/>
          </a:stretch>
        </p:blipFill>
        <p:spPr>
          <a:xfrm>
            <a:off x="4009875" y="683250"/>
            <a:ext cx="4794650" cy="3595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a:blip r:embed="rId3">
            <a:alphaModFix amt="37000"/>
          </a:blip>
          <a:stretch>
            <a:fillRect/>
          </a:stretch>
        </p:blipFill>
        <p:spPr>
          <a:xfrm>
            <a:off x="2396000" y="1488500"/>
            <a:ext cx="4352000" cy="2448000"/>
          </a:xfrm>
          <a:prstGeom prst="rect">
            <a:avLst/>
          </a:prstGeom>
          <a:noFill/>
          <a:ln>
            <a:noFill/>
          </a:ln>
          <a:effectLst>
            <a:outerShdw blurRad="57150" dist="19050" dir="5400000" algn="bl" rotWithShape="0">
              <a:srgbClr val="000000">
                <a:alpha val="38000"/>
              </a:srgbClr>
            </a:outerShdw>
            <a:reflection endPos="30000" dist="38100" dir="5400000" fadeDir="5400012" sy="-100000" algn="bl" rotWithShape="0"/>
          </a:effectLst>
        </p:spPr>
      </p:pic>
      <p:sp>
        <p:nvSpPr>
          <p:cNvPr id="242" name="Shape 242"/>
          <p:cNvSpPr txBox="1">
            <a:spLocks noGrp="1"/>
          </p:cNvSpPr>
          <p:nvPr>
            <p:ph type="title"/>
          </p:nvPr>
        </p:nvSpPr>
        <p:spPr>
          <a:xfrm>
            <a:off x="686775" y="316125"/>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La Secretaría del MERCOSUR</a:t>
            </a:r>
            <a:endParaRPr/>
          </a:p>
        </p:txBody>
      </p:sp>
      <p:sp>
        <p:nvSpPr>
          <p:cNvPr id="243" name="Shape 243"/>
          <p:cNvSpPr txBox="1">
            <a:spLocks noGrp="1"/>
          </p:cNvSpPr>
          <p:nvPr>
            <p:ph type="body" idx="1"/>
          </p:nvPr>
        </p:nvSpPr>
        <p:spPr>
          <a:xfrm>
            <a:off x="819150" y="1575675"/>
            <a:ext cx="7505700" cy="3161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400">
                <a:solidFill>
                  <a:srgbClr val="444444"/>
                </a:solidFill>
                <a:latin typeface="Nunito"/>
                <a:ea typeface="Nunito"/>
                <a:cs typeface="Nunito"/>
                <a:sym typeface="Nunito"/>
              </a:rPr>
              <a:t>Ubicada actualmente en Montevideo.</a:t>
            </a:r>
            <a:endParaRPr sz="1400">
              <a:solidFill>
                <a:srgbClr val="444444"/>
              </a:solidFill>
              <a:latin typeface="Nunito"/>
              <a:ea typeface="Nunito"/>
              <a:cs typeface="Nunito"/>
              <a:sym typeface="Nunito"/>
            </a:endParaRPr>
          </a:p>
          <a:p>
            <a:pPr marL="0" lvl="0" indent="0" algn="just" rtl="0">
              <a:spcBef>
                <a:spcPts val="0"/>
              </a:spcBef>
              <a:spcAft>
                <a:spcPts val="0"/>
              </a:spcAft>
              <a:buNone/>
            </a:pPr>
            <a:r>
              <a:rPr lang="es" sz="1400">
                <a:solidFill>
                  <a:srgbClr val="444444"/>
                </a:solidFill>
                <a:latin typeface="Nunito"/>
                <a:ea typeface="Nunito"/>
                <a:cs typeface="Nunito"/>
                <a:sym typeface="Nunito"/>
              </a:rPr>
              <a:t>Hasta el año 2002, la Secretaría desempeñó principalmente tareas de carácter administrativo, oficiando de archivo oficial de la documentación del MERCOSUR, publicando las normas aprobadas por los órganos decisorios del bloque.</a:t>
            </a:r>
            <a:endParaRPr sz="1400">
              <a:solidFill>
                <a:srgbClr val="444444"/>
              </a:solidFill>
              <a:latin typeface="Nunito"/>
              <a:ea typeface="Nunito"/>
              <a:cs typeface="Nunito"/>
              <a:sym typeface="Nunito"/>
            </a:endParaRPr>
          </a:p>
          <a:p>
            <a:pPr marL="0" lvl="0" indent="0" algn="just" rtl="0">
              <a:spcBef>
                <a:spcPts val="0"/>
              </a:spcBef>
              <a:spcAft>
                <a:spcPts val="0"/>
              </a:spcAft>
              <a:buNone/>
            </a:pPr>
            <a:endParaRPr sz="1400">
              <a:solidFill>
                <a:srgbClr val="444444"/>
              </a:solidFill>
              <a:latin typeface="Nunito"/>
              <a:ea typeface="Nunito"/>
              <a:cs typeface="Nunito"/>
              <a:sym typeface="Nunito"/>
            </a:endParaRPr>
          </a:p>
          <a:p>
            <a:pPr marL="0" lvl="0" indent="0" algn="just" rtl="0">
              <a:spcBef>
                <a:spcPts val="0"/>
              </a:spcBef>
              <a:spcAft>
                <a:spcPts val="0"/>
              </a:spcAft>
              <a:buNone/>
            </a:pPr>
            <a:r>
              <a:rPr lang="es" sz="1400">
                <a:solidFill>
                  <a:srgbClr val="444444"/>
                </a:solidFill>
                <a:latin typeface="Nunito"/>
                <a:ea typeface="Nunito"/>
                <a:cs typeface="Nunito"/>
                <a:sym typeface="Nunito"/>
              </a:rPr>
              <a:t>En respuesta a la evolución del proceso de integración, en el año 2002 los Estados Partes decidieron avanzar en la transformación de la SAM en una Secretaría Técnica. </a:t>
            </a:r>
            <a:endParaRPr sz="1400">
              <a:solidFill>
                <a:srgbClr val="444444"/>
              </a:solidFill>
              <a:latin typeface="Nunito"/>
              <a:ea typeface="Nunito"/>
              <a:cs typeface="Nunito"/>
              <a:sym typeface="Nunito"/>
            </a:endParaRPr>
          </a:p>
          <a:p>
            <a:pPr marL="0" lvl="0" indent="0" algn="just" rtl="0">
              <a:spcBef>
                <a:spcPts val="0"/>
              </a:spcBef>
              <a:spcAft>
                <a:spcPts val="0"/>
              </a:spcAft>
              <a:buNone/>
            </a:pPr>
            <a:endParaRPr sz="1400">
              <a:solidFill>
                <a:srgbClr val="444444"/>
              </a:solidFill>
              <a:latin typeface="Nunito"/>
              <a:ea typeface="Nunito"/>
              <a:cs typeface="Nunito"/>
              <a:sym typeface="Nunito"/>
            </a:endParaRPr>
          </a:p>
          <a:p>
            <a:pPr marL="0" lvl="0" indent="0" algn="just" rtl="0">
              <a:spcBef>
                <a:spcPts val="0"/>
              </a:spcBef>
              <a:spcAft>
                <a:spcPts val="0"/>
              </a:spcAft>
              <a:buNone/>
            </a:pPr>
            <a:r>
              <a:rPr lang="es" sz="1400">
                <a:solidFill>
                  <a:srgbClr val="444444"/>
                </a:solidFill>
                <a:latin typeface="Nunito"/>
                <a:ea typeface="Nunito"/>
                <a:cs typeface="Nunito"/>
                <a:sym typeface="Nunito"/>
              </a:rPr>
              <a:t>Entre las atribuciones de dicho sector, se encuentra la de prestar asesoramiento y apoyo técnico a los demás órganos del MERCOSUR con el objetivo de contribuir a la conformación de un espacio de reflexión común sobre el desarrollo y consolidación del proceso de integración.</a:t>
            </a:r>
            <a:endParaRPr sz="1400">
              <a:solidFill>
                <a:srgbClr val="444444"/>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725625" y="409175"/>
            <a:ext cx="7505700" cy="577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Visa Mercosur</a:t>
            </a:r>
            <a:endParaRPr/>
          </a:p>
        </p:txBody>
      </p:sp>
      <p:sp>
        <p:nvSpPr>
          <p:cNvPr id="249" name="Shape 249"/>
          <p:cNvSpPr txBox="1">
            <a:spLocks noGrp="1"/>
          </p:cNvSpPr>
          <p:nvPr>
            <p:ph type="body" idx="1"/>
          </p:nvPr>
        </p:nvSpPr>
        <p:spPr>
          <a:xfrm>
            <a:off x="819150" y="1149050"/>
            <a:ext cx="7505700" cy="1261800"/>
          </a:xfrm>
          <a:prstGeom prst="rect">
            <a:avLst/>
          </a:prstGeom>
          <a:noFill/>
        </p:spPr>
        <p:txBody>
          <a:bodyPr spcFirstLastPara="1" wrap="square" lIns="91425" tIns="91425" rIns="91425" bIns="91425" anchor="t" anchorCtr="0">
            <a:noAutofit/>
          </a:bodyPr>
          <a:lstStyle/>
          <a:p>
            <a:pPr marL="0" lvl="0" indent="0">
              <a:spcBef>
                <a:spcPts val="0"/>
              </a:spcBef>
              <a:spcAft>
                <a:spcPts val="1600"/>
              </a:spcAft>
              <a:buNone/>
            </a:pPr>
            <a:r>
              <a:rPr lang="es" sz="1350">
                <a:solidFill>
                  <a:srgbClr val="000000"/>
                </a:solidFill>
                <a:highlight>
                  <a:srgbClr val="FFFFFF"/>
                </a:highlight>
                <a:latin typeface="Open Sans"/>
                <a:ea typeface="Open Sans"/>
                <a:cs typeface="Open Sans"/>
                <a:sym typeface="Open Sans"/>
              </a:rPr>
              <a:t>Este es uno de los documentos facilitan la libre circulación de personas entre los </a:t>
            </a:r>
            <a:r>
              <a:rPr lang="es" sz="1350" b="1">
                <a:solidFill>
                  <a:srgbClr val="000000"/>
                </a:solidFill>
                <a:highlight>
                  <a:srgbClr val="FFFFFF"/>
                </a:highlight>
                <a:latin typeface="Open Sans"/>
                <a:ea typeface="Open Sans"/>
                <a:cs typeface="Open Sans"/>
                <a:sym typeface="Open Sans"/>
              </a:rPr>
              <a:t>países del Mercosur, es decir </a:t>
            </a:r>
            <a:r>
              <a:rPr lang="es" sz="1350">
                <a:solidFill>
                  <a:srgbClr val="000000"/>
                </a:solidFill>
                <a:highlight>
                  <a:srgbClr val="FFFFFF"/>
                </a:highlight>
                <a:latin typeface="Open Sans"/>
                <a:ea typeface="Open Sans"/>
                <a:cs typeface="Open Sans"/>
                <a:sym typeface="Open Sans"/>
              </a:rPr>
              <a:t>el derecho a obtener la residencia legal en el territorio de otro estado. Actualmente se encuentran en vigencia para Argentina, Brasil, Paraguay, Uruguay, Bolivia, Chile, Perú, Colombia y Ecuador.</a:t>
            </a:r>
            <a:endParaRPr>
              <a:solidFill>
                <a:srgbClr val="000000"/>
              </a:solidFill>
              <a:highlight>
                <a:srgbClr val="FFFFFF"/>
              </a:highlight>
            </a:endParaRPr>
          </a:p>
        </p:txBody>
      </p:sp>
      <p:pic>
        <p:nvPicPr>
          <p:cNvPr id="250" name="Shape 250"/>
          <p:cNvPicPr preferRelativeResize="0"/>
          <p:nvPr/>
        </p:nvPicPr>
        <p:blipFill>
          <a:blip r:embed="rId3">
            <a:alphaModFix/>
          </a:blip>
          <a:stretch>
            <a:fillRect/>
          </a:stretch>
        </p:blipFill>
        <p:spPr>
          <a:xfrm>
            <a:off x="1413125" y="2275850"/>
            <a:ext cx="6423324" cy="2524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19150" y="574175"/>
            <a:ext cx="7505700" cy="9546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a:t>¿Qué es el MERCOSUR?</a:t>
            </a:r>
            <a:endParaRPr/>
          </a:p>
        </p:txBody>
      </p:sp>
      <p:sp>
        <p:nvSpPr>
          <p:cNvPr id="135" name="Shape 135"/>
          <p:cNvSpPr txBox="1">
            <a:spLocks noGrp="1"/>
          </p:cNvSpPr>
          <p:nvPr>
            <p:ph type="body" idx="1"/>
          </p:nvPr>
        </p:nvSpPr>
        <p:spPr>
          <a:xfrm>
            <a:off x="819150" y="1084200"/>
            <a:ext cx="3738900" cy="2459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endParaRPr sz="1400" b="1">
              <a:solidFill>
                <a:srgbClr val="444444"/>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r>
              <a:rPr lang="es" sz="1600">
                <a:solidFill>
                  <a:srgbClr val="000000"/>
                </a:solidFill>
                <a:latin typeface="Nunito"/>
                <a:ea typeface="Nunito"/>
                <a:cs typeface="Nunito"/>
                <a:sym typeface="Nunito"/>
              </a:rPr>
              <a:t>El Mercado Común del Sur (MERCOSUR) es un proceso de integración regional instituido inicialmente por Argentina, Brasil, Paraguay y Uruguay al cual en fases posteriores se han incorporado Venezuela* y Bolivia, ésta última en proceso de adhesión</a:t>
            </a:r>
            <a:r>
              <a:rPr lang="es" sz="1400">
                <a:solidFill>
                  <a:srgbClr val="000000"/>
                </a:solidFill>
                <a:latin typeface="Nunito"/>
                <a:ea typeface="Nunito"/>
                <a:cs typeface="Nunito"/>
                <a:sym typeface="Nunito"/>
              </a:rPr>
              <a:t>. </a:t>
            </a:r>
            <a:endParaRPr sz="1400">
              <a:solidFill>
                <a:srgbClr val="000000"/>
              </a:solidFill>
              <a:latin typeface="Nunito"/>
              <a:ea typeface="Nunito"/>
              <a:cs typeface="Nunito"/>
              <a:sym typeface="Nunito"/>
            </a:endParaRPr>
          </a:p>
          <a:p>
            <a:pPr marL="0" lvl="0" indent="5334000" rtl="0">
              <a:spcBef>
                <a:spcPts val="0"/>
              </a:spcBef>
              <a:spcAft>
                <a:spcPts val="0"/>
              </a:spcAft>
              <a:buClr>
                <a:schemeClr val="dk1"/>
              </a:buClr>
              <a:buSzPts val="1100"/>
              <a:buFont typeface="Arial"/>
              <a:buNone/>
            </a:pPr>
            <a:endParaRPr sz="1100">
              <a:solidFill>
                <a:srgbClr val="444444"/>
              </a:solidFill>
            </a:endParaRPr>
          </a:p>
          <a:p>
            <a:pPr marL="0" lvl="0" indent="0">
              <a:spcBef>
                <a:spcPts val="0"/>
              </a:spcBef>
              <a:spcAft>
                <a:spcPts val="1600"/>
              </a:spcAft>
              <a:buNone/>
            </a:pPr>
            <a:endParaRPr/>
          </a:p>
        </p:txBody>
      </p:sp>
      <p:sp>
        <p:nvSpPr>
          <p:cNvPr id="136" name="Shape 136"/>
          <p:cNvSpPr txBox="1"/>
          <p:nvPr/>
        </p:nvSpPr>
        <p:spPr>
          <a:xfrm>
            <a:off x="819150" y="3970750"/>
            <a:ext cx="3164100" cy="681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s" sz="900">
                <a:latin typeface="Nunito"/>
                <a:ea typeface="Nunito"/>
                <a:cs typeface="Nunito"/>
                <a:sym typeface="Nunito"/>
              </a:rPr>
              <a:t>*Venezuela se encuentra </a:t>
            </a:r>
            <a:r>
              <a:rPr lang="es" sz="900">
                <a:uFill>
                  <a:noFill/>
                </a:uFill>
                <a:latin typeface="Nunito"/>
                <a:ea typeface="Nunito"/>
                <a:cs typeface="Nunito"/>
                <a:sym typeface="Nunito"/>
                <a:hlinkClick r:id="rId3"/>
              </a:rPr>
              <a:t>suspendida</a:t>
            </a:r>
            <a:r>
              <a:rPr lang="es" sz="900">
                <a:latin typeface="Nunito"/>
                <a:ea typeface="Nunito"/>
                <a:cs typeface="Nunito"/>
                <a:sym typeface="Nunito"/>
              </a:rPr>
              <a:t> en todos los derechos y obligaciones inherentes a su condición de Estado Parte del MERCOSUR.</a:t>
            </a:r>
            <a:endParaRPr sz="900">
              <a:latin typeface="Nunito"/>
              <a:ea typeface="Nunito"/>
              <a:cs typeface="Nunito"/>
              <a:sym typeface="Nunito"/>
            </a:endParaRPr>
          </a:p>
          <a:p>
            <a:pPr marL="0" lvl="0" indent="0">
              <a:spcBef>
                <a:spcPts val="0"/>
              </a:spcBef>
              <a:spcAft>
                <a:spcPts val="0"/>
              </a:spcAft>
              <a:buNone/>
            </a:pPr>
            <a:endParaRPr>
              <a:latin typeface="Nunito"/>
              <a:ea typeface="Nunito"/>
              <a:cs typeface="Nunito"/>
              <a:sym typeface="Nunito"/>
            </a:endParaRPr>
          </a:p>
        </p:txBody>
      </p:sp>
      <p:pic>
        <p:nvPicPr>
          <p:cNvPr id="137" name="Shape 137"/>
          <p:cNvPicPr preferRelativeResize="0"/>
          <p:nvPr/>
        </p:nvPicPr>
        <p:blipFill>
          <a:blip r:embed="rId4">
            <a:alphaModFix/>
          </a:blip>
          <a:stretch>
            <a:fillRect/>
          </a:stretch>
        </p:blipFill>
        <p:spPr>
          <a:xfrm>
            <a:off x="4836825" y="1240325"/>
            <a:ext cx="3799031" cy="3129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5314150" y="845600"/>
            <a:ext cx="32619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¿Qué número es?</a:t>
            </a:r>
            <a:endParaRPr/>
          </a:p>
        </p:txBody>
      </p:sp>
      <p:sp>
        <p:nvSpPr>
          <p:cNvPr id="256" name="Shape 256"/>
          <p:cNvSpPr txBox="1">
            <a:spLocks noGrp="1"/>
          </p:cNvSpPr>
          <p:nvPr>
            <p:ph type="body" idx="1"/>
          </p:nvPr>
        </p:nvSpPr>
        <p:spPr>
          <a:xfrm>
            <a:off x="5240850" y="1990725"/>
            <a:ext cx="3335100" cy="24480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2017</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1987</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1887</a:t>
            </a:r>
            <a:endParaRPr sz="1600">
              <a:latin typeface="Nunito"/>
              <a:ea typeface="Nunito"/>
              <a:cs typeface="Nunito"/>
              <a:sym typeface="Nunito"/>
            </a:endParaRPr>
          </a:p>
          <a:p>
            <a:pPr marL="457200" lvl="0" indent="-330200">
              <a:spcBef>
                <a:spcPts val="0"/>
              </a:spcBef>
              <a:spcAft>
                <a:spcPts val="0"/>
              </a:spcAft>
              <a:buSzPts val="1600"/>
              <a:buFont typeface="Nunito"/>
              <a:buAutoNum type="alphaLcParenR"/>
            </a:pPr>
            <a:r>
              <a:rPr lang="es" sz="1600">
                <a:latin typeface="Nunito"/>
                <a:ea typeface="Nunito"/>
                <a:cs typeface="Nunito"/>
                <a:sym typeface="Nunito"/>
              </a:rPr>
              <a:t>1997</a:t>
            </a:r>
            <a:endParaRPr sz="1600">
              <a:latin typeface="Nunito"/>
              <a:ea typeface="Nunito"/>
              <a:cs typeface="Nunito"/>
              <a:sym typeface="Nunito"/>
            </a:endParaRPr>
          </a:p>
        </p:txBody>
      </p:sp>
      <p:pic>
        <p:nvPicPr>
          <p:cNvPr id="257" name="Shape 257"/>
          <p:cNvPicPr preferRelativeResize="0"/>
          <p:nvPr/>
        </p:nvPicPr>
        <p:blipFill>
          <a:blip r:embed="rId3">
            <a:alphaModFix/>
          </a:blip>
          <a:stretch>
            <a:fillRect/>
          </a:stretch>
        </p:blipFill>
        <p:spPr>
          <a:xfrm>
            <a:off x="369575" y="683849"/>
            <a:ext cx="4468125" cy="3529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819150" y="502100"/>
            <a:ext cx="33210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s"/>
              <a:t> Ventajas</a:t>
            </a:r>
            <a:endParaRPr/>
          </a:p>
        </p:txBody>
      </p:sp>
      <p:sp>
        <p:nvSpPr>
          <p:cNvPr id="263" name="Shape 263"/>
          <p:cNvSpPr txBox="1">
            <a:spLocks noGrp="1"/>
          </p:cNvSpPr>
          <p:nvPr>
            <p:ph type="body" idx="1"/>
          </p:nvPr>
        </p:nvSpPr>
        <p:spPr>
          <a:xfrm>
            <a:off x="575100" y="1121350"/>
            <a:ext cx="3809100" cy="27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252525"/>
              </a:solidFill>
              <a:highlight>
                <a:srgbClr val="F1F1F1"/>
              </a:highlight>
              <a:latin typeface="Nunito"/>
              <a:ea typeface="Nunito"/>
              <a:cs typeface="Nunito"/>
              <a:sym typeface="Nunito"/>
            </a:endParaRPr>
          </a:p>
          <a:p>
            <a:pPr marL="457200" lvl="0" indent="-330200" rtl="0">
              <a:spcBef>
                <a:spcPts val="1600"/>
              </a:spcBef>
              <a:spcAft>
                <a:spcPts val="0"/>
              </a:spcAft>
              <a:buClr>
                <a:srgbClr val="252525"/>
              </a:buClr>
              <a:buSzPts val="1600"/>
              <a:buFont typeface="Nunito"/>
              <a:buChar char="➔"/>
            </a:pPr>
            <a:r>
              <a:rPr lang="es" sz="1600">
                <a:solidFill>
                  <a:srgbClr val="252525"/>
                </a:solidFill>
                <a:highlight>
                  <a:srgbClr val="FFFFFF"/>
                </a:highlight>
                <a:latin typeface="Nunito"/>
                <a:ea typeface="Nunito"/>
                <a:cs typeface="Nunito"/>
                <a:sym typeface="Nunito"/>
              </a:rPr>
              <a:t>Derechos laborales igualitarios en todo el bloque.</a:t>
            </a:r>
            <a:endParaRPr sz="1600">
              <a:solidFill>
                <a:srgbClr val="252525"/>
              </a:solidFill>
              <a:highlight>
                <a:srgbClr val="FFFFFF"/>
              </a:highlight>
              <a:latin typeface="Nunito"/>
              <a:ea typeface="Nunito"/>
              <a:cs typeface="Nunito"/>
              <a:sym typeface="Nunito"/>
            </a:endParaRPr>
          </a:p>
          <a:p>
            <a:pPr marL="457200" lvl="0" indent="-330200" rtl="0">
              <a:spcBef>
                <a:spcPts val="0"/>
              </a:spcBef>
              <a:spcAft>
                <a:spcPts val="0"/>
              </a:spcAft>
              <a:buClr>
                <a:srgbClr val="252525"/>
              </a:buClr>
              <a:buSzPts val="1600"/>
              <a:buFont typeface="Nunito"/>
              <a:buChar char="➔"/>
            </a:pPr>
            <a:r>
              <a:rPr lang="es" sz="1600">
                <a:solidFill>
                  <a:srgbClr val="252525"/>
                </a:solidFill>
                <a:highlight>
                  <a:srgbClr val="FFFFFF"/>
                </a:highlight>
                <a:latin typeface="Nunito"/>
                <a:ea typeface="Nunito"/>
                <a:cs typeface="Nunito"/>
                <a:sym typeface="Nunito"/>
              </a:rPr>
              <a:t>Libre migración con menores requisitos para trabajar en cualquier país del bloque.</a:t>
            </a:r>
            <a:endParaRPr sz="1600">
              <a:solidFill>
                <a:srgbClr val="252525"/>
              </a:solidFill>
              <a:highlight>
                <a:srgbClr val="FFFFFF"/>
              </a:highlight>
              <a:latin typeface="Nunito"/>
              <a:ea typeface="Nunito"/>
              <a:cs typeface="Nunito"/>
              <a:sym typeface="Nunito"/>
            </a:endParaRPr>
          </a:p>
          <a:p>
            <a:pPr marL="457200" lvl="0" indent="-330200" rtl="0">
              <a:spcBef>
                <a:spcPts val="0"/>
              </a:spcBef>
              <a:spcAft>
                <a:spcPts val="0"/>
              </a:spcAft>
              <a:buClr>
                <a:srgbClr val="252525"/>
              </a:buClr>
              <a:buSzPts val="1600"/>
              <a:buFont typeface="Nunito"/>
              <a:buChar char="➔"/>
            </a:pPr>
            <a:r>
              <a:rPr lang="es" sz="1600">
                <a:solidFill>
                  <a:srgbClr val="252525"/>
                </a:solidFill>
                <a:highlight>
                  <a:srgbClr val="FFFFFF"/>
                </a:highlight>
                <a:latin typeface="Nunito"/>
                <a:ea typeface="Nunito"/>
                <a:cs typeface="Nunito"/>
                <a:sym typeface="Nunito"/>
              </a:rPr>
              <a:t>Jubilación.</a:t>
            </a:r>
            <a:endParaRPr sz="1600">
              <a:solidFill>
                <a:srgbClr val="252525"/>
              </a:solidFill>
              <a:highlight>
                <a:srgbClr val="FFFFFF"/>
              </a:highlight>
              <a:latin typeface="Nunito"/>
              <a:ea typeface="Nunito"/>
              <a:cs typeface="Nunito"/>
              <a:sym typeface="Nunito"/>
            </a:endParaRPr>
          </a:p>
          <a:p>
            <a:pPr marL="457200" lvl="0" indent="-330200" rtl="0">
              <a:spcBef>
                <a:spcPts val="0"/>
              </a:spcBef>
              <a:spcAft>
                <a:spcPts val="0"/>
              </a:spcAft>
              <a:buClr>
                <a:srgbClr val="252525"/>
              </a:buClr>
              <a:buSzPts val="1600"/>
              <a:buFont typeface="Nunito"/>
              <a:buChar char="➔"/>
            </a:pPr>
            <a:r>
              <a:rPr lang="es" sz="1600">
                <a:solidFill>
                  <a:srgbClr val="252525"/>
                </a:solidFill>
                <a:highlight>
                  <a:srgbClr val="FFFFFF"/>
                </a:highlight>
                <a:latin typeface="Nunito"/>
                <a:ea typeface="Nunito"/>
                <a:cs typeface="Nunito"/>
                <a:sym typeface="Nunito"/>
              </a:rPr>
              <a:t>Certificaciones de títulos y estudios Universitarios.</a:t>
            </a:r>
            <a:endParaRPr sz="1600">
              <a:solidFill>
                <a:srgbClr val="252525"/>
              </a:solidFill>
              <a:highlight>
                <a:srgbClr val="FFFFFF"/>
              </a:highlight>
              <a:latin typeface="Nunito"/>
              <a:ea typeface="Nunito"/>
              <a:cs typeface="Nunito"/>
              <a:sym typeface="Nunito"/>
            </a:endParaRPr>
          </a:p>
          <a:p>
            <a:pPr marL="0" lvl="0" indent="0" algn="l" rtl="0">
              <a:spcBef>
                <a:spcPts val="1600"/>
              </a:spcBef>
              <a:spcAft>
                <a:spcPts val="1600"/>
              </a:spcAft>
              <a:buNone/>
            </a:pPr>
            <a:endParaRPr sz="1350">
              <a:solidFill>
                <a:srgbClr val="252525"/>
              </a:solidFill>
              <a:highlight>
                <a:srgbClr val="F1F1F1"/>
              </a:highlight>
              <a:latin typeface="Open Sans"/>
              <a:ea typeface="Open Sans"/>
              <a:cs typeface="Open Sans"/>
              <a:sym typeface="Open Sans"/>
            </a:endParaRPr>
          </a:p>
        </p:txBody>
      </p:sp>
      <p:pic>
        <p:nvPicPr>
          <p:cNvPr id="264" name="Shape 264"/>
          <p:cNvPicPr preferRelativeResize="0"/>
          <p:nvPr/>
        </p:nvPicPr>
        <p:blipFill>
          <a:blip r:embed="rId3">
            <a:alphaModFix/>
          </a:blip>
          <a:stretch>
            <a:fillRect/>
          </a:stretch>
        </p:blipFill>
        <p:spPr>
          <a:xfrm>
            <a:off x="4527550" y="994400"/>
            <a:ext cx="4176632" cy="3038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descr="♛BENDITOS CANALES:&#10;BENDITO EXTRANJERO: http://www.youtube.com/benditoextranjero&#10;BENDITO OCIO: http://www.youtube.com/benditoocio&#10;&#10;♥BENDITO OCIO:&#10;FACEBOOK: http://www.facebook.com/somosbenditoocio&#10;TWITTER: http://www.twitter.com/benditoocio&#10;INSTAGRAM: http://www.instagram.com/benditoocio&#10;&#10;✈BENDITO EXTRANJERO:&#10;FACEBOOK: http://www.facebook.com/benditoextranjero&#10;INSTAGRAM: http://www.instagram.com/benditoextranjero&#10;&#10;✉CONTACTO:&#10;benditoextranjero@gmail.com&#10;&#10;El “Mercado Común del Sur” o mejor conocido como Mercosur, es un proceso de integración subregional creado el 26 de marzo de 1991. &#10;&#10;Este consta de un tratado que establece una zona de comercio libre y acuerdos de arancel común, así como diversos mecanismos de complementación productiva y de integración económica, social y cultural.&#10;&#10;Se fundó cuando los entonces presidentes de Argentina y Brasil, Raúl Alfonsín y José Sarney, respectivamente, suscribieron la Declaración de Foz en noviembre de 1985. &#10;&#10;Luego, el 29 de Julio de 1986, se firmó el Acta en la que se estableció el programa de integración y cooperación, basado en los principios de gradualidad, flexibilidad, simetría, equilibrio, tratamiento preferencial frente a terceros mercados, armonización progresiva de políticas y participación del sector empresario. &#10;&#10;Actualmente los países que integran Mercosur son: Argentina, Brasil, Paraguay, Uruguay, Venezuela y Bolivia además de tener algunos países asociados como lo son: Chile, Colombia, Ecuador, Perú, Guyana y Surinam.&#10;&#10;Pero, ¿Cuáles son los beneficios que brinda Mercosur para sus integrantes? A continuación te los mencionaremos.&#10;&#10;¡Comenta con respeto, dale 'me gusta' y comparte en redes sociales!" title="Beneficios de Mercosur para sus países y ciudadanos">
            <a:hlinkClick r:id="rId3"/>
          </p:cNvPr>
          <p:cNvPicPr preferRelativeResize="0"/>
          <p:nvPr/>
        </p:nvPicPr>
        <p:blipFill>
          <a:blip r:embed="rId4">
            <a:alphaModFix/>
          </a:blip>
          <a:stretch>
            <a:fillRect/>
          </a:stretch>
        </p:blipFill>
        <p:spPr>
          <a:xfrm>
            <a:off x="1444325" y="185300"/>
            <a:ext cx="6363875" cy="4772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5057575" y="479125"/>
            <a:ext cx="32898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s"/>
              <a:t>¿A qué obra pertenece esta frase?</a:t>
            </a:r>
            <a:endParaRPr/>
          </a:p>
        </p:txBody>
      </p:sp>
      <p:sp>
        <p:nvSpPr>
          <p:cNvPr id="275" name="Shape 275"/>
          <p:cNvSpPr txBox="1">
            <a:spLocks noGrp="1"/>
          </p:cNvSpPr>
          <p:nvPr>
            <p:ph type="body" idx="1"/>
          </p:nvPr>
        </p:nvSpPr>
        <p:spPr>
          <a:xfrm>
            <a:off x="5080225" y="1990725"/>
            <a:ext cx="3244500" cy="24480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Otello</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El rey Lear</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Macbeth</a:t>
            </a:r>
            <a:endParaRPr sz="1600">
              <a:latin typeface="Nunito"/>
              <a:ea typeface="Nunito"/>
              <a:cs typeface="Nunito"/>
              <a:sym typeface="Nunito"/>
            </a:endParaRPr>
          </a:p>
          <a:p>
            <a:pPr marL="457200" lvl="0" indent="-330200">
              <a:spcBef>
                <a:spcPts val="0"/>
              </a:spcBef>
              <a:spcAft>
                <a:spcPts val="0"/>
              </a:spcAft>
              <a:buSzPts val="1600"/>
              <a:buFont typeface="Nunito"/>
              <a:buAutoNum type="alphaLcParenR"/>
            </a:pPr>
            <a:r>
              <a:rPr lang="es" sz="1600">
                <a:latin typeface="Nunito"/>
                <a:ea typeface="Nunito"/>
                <a:cs typeface="Nunito"/>
                <a:sym typeface="Nunito"/>
              </a:rPr>
              <a:t>Hamlet</a:t>
            </a:r>
            <a:endParaRPr sz="1600">
              <a:latin typeface="Nunito"/>
              <a:ea typeface="Nunito"/>
              <a:cs typeface="Nunito"/>
              <a:sym typeface="Nunito"/>
            </a:endParaRPr>
          </a:p>
          <a:p>
            <a:pPr marL="0" lvl="0" indent="0">
              <a:spcBef>
                <a:spcPts val="1600"/>
              </a:spcBef>
              <a:spcAft>
                <a:spcPts val="1600"/>
              </a:spcAft>
              <a:buNone/>
            </a:pPr>
            <a:endParaRPr/>
          </a:p>
        </p:txBody>
      </p:sp>
      <p:pic>
        <p:nvPicPr>
          <p:cNvPr id="276" name="Shape 276"/>
          <p:cNvPicPr preferRelativeResize="0"/>
          <p:nvPr/>
        </p:nvPicPr>
        <p:blipFill>
          <a:blip r:embed="rId3">
            <a:alphaModFix/>
          </a:blip>
          <a:stretch>
            <a:fillRect/>
          </a:stretch>
        </p:blipFill>
        <p:spPr>
          <a:xfrm>
            <a:off x="493475" y="1082750"/>
            <a:ext cx="4396899" cy="32907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947775" y="195500"/>
            <a:ext cx="37509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s"/>
              <a:t>Desventajas</a:t>
            </a:r>
            <a:endParaRPr/>
          </a:p>
        </p:txBody>
      </p:sp>
      <p:sp>
        <p:nvSpPr>
          <p:cNvPr id="282" name="Shape 282"/>
          <p:cNvSpPr txBox="1">
            <a:spLocks noGrp="1"/>
          </p:cNvSpPr>
          <p:nvPr>
            <p:ph type="body" idx="1"/>
          </p:nvPr>
        </p:nvSpPr>
        <p:spPr>
          <a:xfrm>
            <a:off x="4528825" y="1021475"/>
            <a:ext cx="4040400" cy="38574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SzPts val="1600"/>
              <a:buFont typeface="Nunito"/>
              <a:buChar char="➔"/>
            </a:pPr>
            <a:r>
              <a:rPr lang="es" sz="1600">
                <a:latin typeface="Nunito"/>
                <a:ea typeface="Nunito"/>
                <a:cs typeface="Nunito"/>
                <a:sym typeface="Nunito"/>
              </a:rPr>
              <a:t>Asimetría entre los países involucrados.</a:t>
            </a:r>
            <a:endParaRPr sz="1600">
              <a:latin typeface="Nunito"/>
              <a:ea typeface="Nunito"/>
              <a:cs typeface="Nunito"/>
              <a:sym typeface="Nunito"/>
            </a:endParaRPr>
          </a:p>
          <a:p>
            <a:pPr marL="457200" lvl="0" indent="-330200" algn="just" rtl="0">
              <a:spcBef>
                <a:spcPts val="0"/>
              </a:spcBef>
              <a:spcAft>
                <a:spcPts val="0"/>
              </a:spcAft>
              <a:buSzPts val="1600"/>
              <a:buFont typeface="Nunito"/>
              <a:buChar char="➔"/>
            </a:pPr>
            <a:r>
              <a:rPr lang="es" sz="1600">
                <a:latin typeface="Nunito"/>
                <a:ea typeface="Nunito"/>
                <a:cs typeface="Nunito"/>
                <a:sym typeface="Nunito"/>
              </a:rPr>
              <a:t>En el sector agrícola presenta desventajas ya que la mayor parte de estos productos son competitivos más que complementarios.</a:t>
            </a:r>
            <a:endParaRPr sz="1600">
              <a:latin typeface="Nunito"/>
              <a:ea typeface="Nunito"/>
              <a:cs typeface="Nunito"/>
              <a:sym typeface="Nunito"/>
            </a:endParaRPr>
          </a:p>
          <a:p>
            <a:pPr marL="457200" lvl="0" indent="-330200" algn="just" rtl="0">
              <a:spcBef>
                <a:spcPts val="0"/>
              </a:spcBef>
              <a:spcAft>
                <a:spcPts val="0"/>
              </a:spcAft>
              <a:buSzPts val="1600"/>
              <a:buFont typeface="Nunito"/>
              <a:buChar char="➔"/>
            </a:pPr>
            <a:r>
              <a:rPr lang="es" sz="1600">
                <a:latin typeface="Nunito"/>
                <a:ea typeface="Nunito"/>
                <a:cs typeface="Nunito"/>
                <a:sym typeface="Nunito"/>
              </a:rPr>
              <a:t>No carece de obstáculos, especialmente aquellos referidos a las asimetrías existentes entre los países involucrados. Como son el desarrollo social y económico, nivel de avances científico-tecnológicos y el tamaño de población.</a:t>
            </a:r>
            <a:endParaRPr sz="1600">
              <a:latin typeface="Nunito"/>
              <a:ea typeface="Nunito"/>
              <a:cs typeface="Nunito"/>
              <a:sym typeface="Nunito"/>
            </a:endParaRPr>
          </a:p>
        </p:txBody>
      </p:sp>
      <p:pic>
        <p:nvPicPr>
          <p:cNvPr id="283" name="Shape 283"/>
          <p:cNvPicPr preferRelativeResize="0"/>
          <p:nvPr/>
        </p:nvPicPr>
        <p:blipFill>
          <a:blip r:embed="rId3">
            <a:alphaModFix/>
          </a:blip>
          <a:stretch>
            <a:fillRect/>
          </a:stretch>
        </p:blipFill>
        <p:spPr>
          <a:xfrm>
            <a:off x="420600" y="1111063"/>
            <a:ext cx="4040400" cy="31655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Principios políticos del MERCOSUR</a:t>
            </a:r>
            <a:endParaRPr/>
          </a:p>
        </p:txBody>
      </p:sp>
      <p:sp>
        <p:nvSpPr>
          <p:cNvPr id="289" name="Shape 28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sz="1600">
                <a:solidFill>
                  <a:srgbClr val="000000"/>
                </a:solidFill>
                <a:highlight>
                  <a:srgbClr val="FFFFFF"/>
                </a:highlight>
                <a:latin typeface="Nunito"/>
                <a:ea typeface="Nunito"/>
                <a:cs typeface="Nunito"/>
                <a:sym typeface="Nunito"/>
              </a:rPr>
              <a:t>Los países adscritos a Mercosur se atienden a una carta de principios políticos que impide la pertenencia al bloque de ningún país no democrático o despótico</a:t>
            </a:r>
            <a:endParaRPr sz="1600">
              <a:solidFill>
                <a:srgbClr val="000000"/>
              </a:solidFill>
              <a:highlight>
                <a:srgbClr val="FFFFFF"/>
              </a:highlight>
              <a:latin typeface="Nunito"/>
              <a:ea typeface="Nunito"/>
              <a:cs typeface="Nunito"/>
              <a:sym typeface="Nunito"/>
            </a:endParaRPr>
          </a:p>
          <a:p>
            <a:pPr marL="0" lvl="0" indent="0">
              <a:spcBef>
                <a:spcPts val="1600"/>
              </a:spcBef>
              <a:spcAft>
                <a:spcPts val="1600"/>
              </a:spcAft>
              <a:buNone/>
            </a:pPr>
            <a:endParaRPr/>
          </a:p>
        </p:txBody>
      </p:sp>
      <p:pic>
        <p:nvPicPr>
          <p:cNvPr id="290" name="Shape 290" descr="Resultado de imagen para democracia"/>
          <p:cNvPicPr preferRelativeResize="0"/>
          <p:nvPr/>
        </p:nvPicPr>
        <p:blipFill>
          <a:blip r:embed="rId3">
            <a:alphaModFix/>
          </a:blip>
          <a:stretch>
            <a:fillRect/>
          </a:stretch>
        </p:blipFill>
        <p:spPr>
          <a:xfrm>
            <a:off x="2284625" y="2746525"/>
            <a:ext cx="5296850" cy="2161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1355975" y="471075"/>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Suspensión de Venezuela</a:t>
            </a:r>
            <a:endParaRPr/>
          </a:p>
        </p:txBody>
      </p:sp>
      <p:sp>
        <p:nvSpPr>
          <p:cNvPr id="296" name="Shape 296"/>
          <p:cNvSpPr txBox="1">
            <a:spLocks noGrp="1"/>
          </p:cNvSpPr>
          <p:nvPr>
            <p:ph type="body" idx="1"/>
          </p:nvPr>
        </p:nvSpPr>
        <p:spPr>
          <a:xfrm>
            <a:off x="1006425" y="1347750"/>
            <a:ext cx="7505700" cy="2448000"/>
          </a:xfrm>
          <a:prstGeom prst="rect">
            <a:avLst/>
          </a:prstGeom>
        </p:spPr>
        <p:txBody>
          <a:bodyPr spcFirstLastPara="1" wrap="square" lIns="91425" tIns="91425" rIns="91425" bIns="91425" anchor="t" anchorCtr="0">
            <a:noAutofit/>
          </a:bodyPr>
          <a:lstStyle/>
          <a:p>
            <a:pPr marL="0" lvl="0" indent="0" algn="ctr" rtl="0">
              <a:lnSpc>
                <a:spcPct val="130000"/>
              </a:lnSpc>
              <a:spcBef>
                <a:spcPts val="0"/>
              </a:spcBef>
              <a:spcAft>
                <a:spcPts val="0"/>
              </a:spcAft>
              <a:buNone/>
            </a:pPr>
            <a:r>
              <a:rPr lang="es" sz="1600">
                <a:solidFill>
                  <a:srgbClr val="444444"/>
                </a:solidFill>
                <a:latin typeface="Nunito"/>
                <a:ea typeface="Nunito"/>
                <a:cs typeface="Nunito"/>
                <a:sym typeface="Nunito"/>
              </a:rPr>
              <a:t>la "cláusula democrática"</a:t>
            </a:r>
            <a:endParaRPr sz="1600">
              <a:solidFill>
                <a:srgbClr val="333333"/>
              </a:solidFill>
              <a:highlight>
                <a:srgbClr val="FFFFFF"/>
              </a:highlight>
              <a:latin typeface="Nunito"/>
              <a:ea typeface="Nunito"/>
              <a:cs typeface="Nunito"/>
              <a:sym typeface="Nunito"/>
            </a:endParaRPr>
          </a:p>
          <a:p>
            <a:pPr marL="0" lvl="0" indent="0">
              <a:spcBef>
                <a:spcPts val="3800"/>
              </a:spcBef>
              <a:spcAft>
                <a:spcPts val="0"/>
              </a:spcAft>
              <a:buNone/>
            </a:pPr>
            <a:r>
              <a:rPr lang="es" sz="1600">
                <a:solidFill>
                  <a:srgbClr val="333333"/>
                </a:solidFill>
                <a:highlight>
                  <a:srgbClr val="FFFFFF"/>
                </a:highlight>
                <a:latin typeface="Nunito"/>
                <a:ea typeface="Nunito"/>
                <a:cs typeface="Nunito"/>
                <a:sym typeface="Nunito"/>
              </a:rPr>
              <a:t>La suspensión de </a:t>
            </a:r>
            <a:r>
              <a:rPr lang="es" sz="1600" b="1">
                <a:solidFill>
                  <a:srgbClr val="333333"/>
                </a:solidFill>
                <a:highlight>
                  <a:srgbClr val="FFFFFF"/>
                </a:highlight>
                <a:latin typeface="Nunito"/>
                <a:ea typeface="Nunito"/>
                <a:cs typeface="Nunito"/>
                <a:sym typeface="Nunito"/>
              </a:rPr>
              <a:t>Venezuela </a:t>
            </a:r>
            <a:r>
              <a:rPr lang="es" sz="1600">
                <a:solidFill>
                  <a:srgbClr val="333333"/>
                </a:solidFill>
                <a:highlight>
                  <a:srgbClr val="FFFFFF"/>
                </a:highlight>
                <a:latin typeface="Nunito"/>
                <a:ea typeface="Nunito"/>
                <a:cs typeface="Nunito"/>
                <a:sym typeface="Nunito"/>
              </a:rPr>
              <a:t>fue aplicada en función de las acciones del gobierno de </a:t>
            </a:r>
            <a:r>
              <a:rPr lang="es" sz="1600" b="1">
                <a:solidFill>
                  <a:srgbClr val="333333"/>
                </a:solidFill>
                <a:highlight>
                  <a:srgbClr val="FFFFFF"/>
                </a:highlight>
                <a:latin typeface="Nunito"/>
                <a:ea typeface="Nunito"/>
                <a:cs typeface="Nunito"/>
                <a:sym typeface="Nunito"/>
              </a:rPr>
              <a:t>Nicolás Maduro</a:t>
            </a:r>
            <a:r>
              <a:rPr lang="es" sz="1600">
                <a:solidFill>
                  <a:srgbClr val="333333"/>
                </a:solidFill>
                <a:highlight>
                  <a:srgbClr val="FFFFFF"/>
                </a:highlight>
                <a:latin typeface="Nunito"/>
                <a:ea typeface="Nunito"/>
                <a:cs typeface="Nunito"/>
                <a:sym typeface="Nunito"/>
              </a:rPr>
              <a:t> y es un llamado para el inmediato inicio de un proceso de transición política y restauración del orden democrático"</a:t>
            </a:r>
            <a:endParaRPr sz="1600">
              <a:solidFill>
                <a:srgbClr val="333333"/>
              </a:solidFill>
              <a:highlight>
                <a:srgbClr val="FFFFFF"/>
              </a:highlight>
              <a:latin typeface="Nunito"/>
              <a:ea typeface="Nunito"/>
              <a:cs typeface="Nunito"/>
              <a:sym typeface="Nunito"/>
            </a:endParaRPr>
          </a:p>
          <a:p>
            <a:pPr marL="0" lvl="0" indent="0" algn="ctr" rtl="0">
              <a:lnSpc>
                <a:spcPct val="130000"/>
              </a:lnSpc>
              <a:spcBef>
                <a:spcPts val="1600"/>
              </a:spcBef>
              <a:spcAft>
                <a:spcPts val="0"/>
              </a:spcAft>
              <a:buNone/>
            </a:pPr>
            <a:endParaRPr sz="1650">
              <a:solidFill>
                <a:srgbClr val="444444"/>
              </a:solidFill>
              <a:latin typeface="Arial"/>
              <a:ea typeface="Arial"/>
              <a:cs typeface="Arial"/>
              <a:sym typeface="Arial"/>
            </a:endParaRPr>
          </a:p>
          <a:p>
            <a:pPr marL="0" lvl="0" indent="0">
              <a:spcBef>
                <a:spcPts val="3800"/>
              </a:spcBef>
              <a:spcAft>
                <a:spcPts val="0"/>
              </a:spcAft>
              <a:buNone/>
            </a:pPr>
            <a:endParaRPr sz="1500">
              <a:solidFill>
                <a:srgbClr val="333333"/>
              </a:solidFill>
              <a:highlight>
                <a:srgbClr val="FFFFFF"/>
              </a:highlight>
              <a:latin typeface="Georgia"/>
              <a:ea typeface="Georgia"/>
              <a:cs typeface="Georgia"/>
              <a:sym typeface="Georgia"/>
            </a:endParaRPr>
          </a:p>
          <a:p>
            <a:pPr marL="0" lvl="0" indent="0">
              <a:spcBef>
                <a:spcPts val="1600"/>
              </a:spcBef>
              <a:spcAft>
                <a:spcPts val="0"/>
              </a:spcAft>
              <a:buNone/>
            </a:pPr>
            <a:endParaRPr sz="1500">
              <a:solidFill>
                <a:srgbClr val="333333"/>
              </a:solidFill>
              <a:highlight>
                <a:srgbClr val="FFFFFF"/>
              </a:highlight>
              <a:latin typeface="Georgia"/>
              <a:ea typeface="Georgia"/>
              <a:cs typeface="Georgia"/>
              <a:sym typeface="Georgia"/>
            </a:endParaRPr>
          </a:p>
          <a:p>
            <a:pPr marL="0" lvl="0" indent="0">
              <a:spcBef>
                <a:spcPts val="1600"/>
              </a:spcBef>
              <a:spcAft>
                <a:spcPts val="0"/>
              </a:spcAft>
              <a:buNone/>
            </a:pPr>
            <a:endParaRPr/>
          </a:p>
          <a:p>
            <a:pPr marL="0" lvl="0" indent="0">
              <a:spcBef>
                <a:spcPts val="1600"/>
              </a:spcBef>
              <a:spcAft>
                <a:spcPts val="1600"/>
              </a:spcAft>
              <a:buNone/>
            </a:pPr>
            <a:endParaRPr/>
          </a:p>
        </p:txBody>
      </p:sp>
      <p:pic>
        <p:nvPicPr>
          <p:cNvPr id="297" name="Shape 297" descr="Exministro de Maduro pide suspender Constituyente para evitar &quot;guerra civil&quot;" title="Exministro de Maduro pide suspender Constituyente para evitar &quot;guerra civil&quot;"/>
          <p:cNvPicPr preferRelativeResize="0"/>
          <p:nvPr/>
        </p:nvPicPr>
        <p:blipFill>
          <a:blip r:embed="rId3">
            <a:alphaModFix/>
          </a:blip>
          <a:stretch>
            <a:fillRect/>
          </a:stretch>
        </p:blipFill>
        <p:spPr>
          <a:xfrm>
            <a:off x="5790100" y="3167600"/>
            <a:ext cx="3071575" cy="1763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913325" y="774975"/>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Negociación y su problemática </a:t>
            </a:r>
            <a:endParaRPr/>
          </a:p>
        </p:txBody>
      </p:sp>
      <p:sp>
        <p:nvSpPr>
          <p:cNvPr id="303" name="Shape 303"/>
          <p:cNvSpPr txBox="1">
            <a:spLocks noGrp="1"/>
          </p:cNvSpPr>
          <p:nvPr>
            <p:ph type="body" idx="1"/>
          </p:nvPr>
        </p:nvSpPr>
        <p:spPr>
          <a:xfrm>
            <a:off x="336575" y="1531675"/>
            <a:ext cx="7505700" cy="244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600">
                <a:latin typeface="Nunito"/>
                <a:ea typeface="Nunito"/>
                <a:cs typeface="Nunito"/>
                <a:sym typeface="Nunito"/>
              </a:rPr>
              <a:t>El objetivo principal del bloque era el ser atractivo para el libre comercio, pero irónicamente las negociaciones acerca de las barreras de aranceles y sus tarifas fueron los que tomaron más tiempo en negociar ya que ninguno de los países cedía totalmente al regionalismo abierto.</a:t>
            </a:r>
            <a:endParaRPr sz="1600">
              <a:latin typeface="Nunito"/>
              <a:ea typeface="Nunito"/>
              <a:cs typeface="Nunito"/>
              <a:sym typeface="Nunito"/>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r>
              <a:rPr lang="es" sz="1000">
                <a:solidFill>
                  <a:srgbClr val="000000"/>
                </a:solidFill>
                <a:latin typeface="Verdana"/>
                <a:ea typeface="Verdana"/>
                <a:cs typeface="Verdana"/>
                <a:sym typeface="Verdana"/>
              </a:rPr>
              <a:t>estrategia de integración económica llevada a cabo por un país o región económica para facilitar el intercambio internacional de bienes o servicios y coordinar políticas económicas comerciales entre regiones.</a:t>
            </a:r>
            <a:endParaRPr sz="1000">
              <a:solidFill>
                <a:srgbClr val="000000"/>
              </a:solidFill>
              <a:latin typeface="Verdana"/>
              <a:ea typeface="Verdana"/>
              <a:cs typeface="Verdana"/>
              <a:sym typeface="Verdana"/>
            </a:endParaRPr>
          </a:p>
          <a:p>
            <a:pPr marL="0" lvl="0" indent="0">
              <a:spcBef>
                <a:spcPts val="1600"/>
              </a:spcBef>
              <a:spcAft>
                <a:spcPts val="1600"/>
              </a:spcAft>
              <a:buNone/>
            </a:pPr>
            <a:endParaRPr/>
          </a:p>
        </p:txBody>
      </p:sp>
      <p:pic>
        <p:nvPicPr>
          <p:cNvPr id="304" name="Shape 304"/>
          <p:cNvPicPr preferRelativeResize="0"/>
          <p:nvPr/>
        </p:nvPicPr>
        <p:blipFill>
          <a:blip r:embed="rId3">
            <a:alphaModFix/>
          </a:blip>
          <a:stretch>
            <a:fillRect/>
          </a:stretch>
        </p:blipFill>
        <p:spPr>
          <a:xfrm>
            <a:off x="6327925" y="2515742"/>
            <a:ext cx="2447400" cy="15327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114300" marR="177800" lvl="0" indent="0" rtl="0">
              <a:lnSpc>
                <a:spcPct val="115000"/>
              </a:lnSpc>
              <a:spcBef>
                <a:spcPts val="500"/>
              </a:spcBef>
              <a:spcAft>
                <a:spcPts val="0"/>
              </a:spcAft>
              <a:buNone/>
            </a:pPr>
            <a:r>
              <a:rPr lang="es" sz="2400"/>
              <a:t>Zona de libre comercio vs. Mercado común</a:t>
            </a:r>
            <a:endParaRPr sz="2400"/>
          </a:p>
          <a:p>
            <a:pPr marL="0" lvl="0" indent="0">
              <a:spcBef>
                <a:spcPts val="1300"/>
              </a:spcBef>
              <a:spcAft>
                <a:spcPts val="0"/>
              </a:spcAft>
              <a:buNone/>
            </a:pPr>
            <a:endParaRPr/>
          </a:p>
        </p:txBody>
      </p:sp>
      <p:sp>
        <p:nvSpPr>
          <p:cNvPr id="310" name="Shape 310"/>
          <p:cNvSpPr txBox="1">
            <a:spLocks noGrp="1"/>
          </p:cNvSpPr>
          <p:nvPr>
            <p:ph type="body" idx="1"/>
          </p:nvPr>
        </p:nvSpPr>
        <p:spPr>
          <a:xfrm>
            <a:off x="666150" y="19554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sz="1400">
                <a:solidFill>
                  <a:srgbClr val="000000"/>
                </a:solidFill>
                <a:highlight>
                  <a:srgbClr val="FFFFFF"/>
                </a:highlight>
                <a:latin typeface="Nunito"/>
                <a:ea typeface="Nunito"/>
                <a:cs typeface="Nunito"/>
                <a:sym typeface="Nunito"/>
              </a:rPr>
              <a:t>Dado a las desigualdades en el desarrollo económico de los países del bloque, se considerará   la adopción de una Zona de libre comercio, lo cual exoneraría a las naciones más pequeñas de adscribir la tarifa externa común.</a:t>
            </a:r>
            <a:endParaRPr sz="1400">
              <a:solidFill>
                <a:srgbClr val="000000"/>
              </a:solidFill>
              <a:highlight>
                <a:srgbClr val="FFFFFF"/>
              </a:highlight>
              <a:latin typeface="Nunito"/>
              <a:ea typeface="Nunito"/>
              <a:cs typeface="Nunito"/>
              <a:sym typeface="Nunito"/>
            </a:endParaRPr>
          </a:p>
          <a:p>
            <a:pPr marL="0" lvl="0" indent="0">
              <a:spcBef>
                <a:spcPts val="1600"/>
              </a:spcBef>
              <a:spcAft>
                <a:spcPts val="1600"/>
              </a:spcAft>
              <a:buNone/>
            </a:pPr>
            <a:endParaRPr sz="1200">
              <a:solidFill>
                <a:srgbClr val="000000"/>
              </a:solidFill>
              <a:highlight>
                <a:srgbClr val="FFFFFF"/>
              </a:highlight>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5161575" y="565375"/>
            <a:ext cx="3435000" cy="9546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s"/>
              <a:t>¿</a:t>
            </a:r>
            <a:r>
              <a:rPr lang="es" sz="2800"/>
              <a:t>Cuál es el nombre de este cuadro de Botticelli?</a:t>
            </a:r>
            <a:endParaRPr sz="2800"/>
          </a:p>
        </p:txBody>
      </p:sp>
      <p:sp>
        <p:nvSpPr>
          <p:cNvPr id="316" name="Shape 316"/>
          <p:cNvSpPr txBox="1">
            <a:spLocks noGrp="1"/>
          </p:cNvSpPr>
          <p:nvPr>
            <p:ph type="body" idx="1"/>
          </p:nvPr>
        </p:nvSpPr>
        <p:spPr>
          <a:xfrm>
            <a:off x="5432550" y="2325200"/>
            <a:ext cx="3045900" cy="15798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AutoNum type="alphaLcParenR"/>
            </a:pPr>
            <a:r>
              <a:rPr lang="es" sz="1600"/>
              <a:t>La primavera</a:t>
            </a:r>
            <a:endParaRPr sz="1600"/>
          </a:p>
          <a:p>
            <a:pPr marL="457200" lvl="0" indent="-330200" rtl="0">
              <a:spcBef>
                <a:spcPts val="0"/>
              </a:spcBef>
              <a:spcAft>
                <a:spcPts val="0"/>
              </a:spcAft>
              <a:buSzPts val="1600"/>
              <a:buAutoNum type="alphaLcParenR"/>
            </a:pPr>
            <a:r>
              <a:rPr lang="es" sz="1600"/>
              <a:t>El nacimiento de Venus</a:t>
            </a:r>
            <a:endParaRPr sz="1600"/>
          </a:p>
          <a:p>
            <a:pPr marL="457200" lvl="0" indent="-330200">
              <a:spcBef>
                <a:spcPts val="0"/>
              </a:spcBef>
              <a:spcAft>
                <a:spcPts val="0"/>
              </a:spcAft>
              <a:buSzPts val="1600"/>
              <a:buAutoNum type="alphaLcParenR"/>
            </a:pPr>
            <a:r>
              <a:rPr lang="es" sz="1600"/>
              <a:t>La creación</a:t>
            </a:r>
            <a:endParaRPr sz="1600"/>
          </a:p>
        </p:txBody>
      </p:sp>
      <p:pic>
        <p:nvPicPr>
          <p:cNvPr id="317" name="Shape 317"/>
          <p:cNvPicPr preferRelativeResize="0"/>
          <p:nvPr/>
        </p:nvPicPr>
        <p:blipFill>
          <a:blip r:embed="rId3">
            <a:alphaModFix/>
          </a:blip>
          <a:stretch>
            <a:fillRect/>
          </a:stretch>
        </p:blipFill>
        <p:spPr>
          <a:xfrm>
            <a:off x="455500" y="963425"/>
            <a:ext cx="4633750" cy="347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3" name="Shape 14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44" name="Shape 144" descr="MERCOSUR Sin Fronteras"/>
          <p:cNvPicPr preferRelativeResize="0"/>
          <p:nvPr/>
        </p:nvPicPr>
        <p:blipFill>
          <a:blip r:embed="rId3">
            <a:alphaModFix/>
          </a:blip>
          <a:stretch>
            <a:fillRect/>
          </a:stretch>
        </p:blipFill>
        <p:spPr>
          <a:xfrm>
            <a:off x="208600" y="698613"/>
            <a:ext cx="8726800" cy="3746275"/>
          </a:xfrm>
          <a:prstGeom prst="rect">
            <a:avLst/>
          </a:prstGeom>
          <a:noFill/>
          <a:ln>
            <a:noFill/>
          </a:ln>
        </p:spPr>
      </p:pic>
      <p:sp>
        <p:nvSpPr>
          <p:cNvPr id="145" name="Shape 145"/>
          <p:cNvSpPr txBox="1"/>
          <p:nvPr/>
        </p:nvSpPr>
        <p:spPr>
          <a:xfrm>
            <a:off x="2524950" y="1360675"/>
            <a:ext cx="3000000" cy="30000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 sz="1100">
                <a:solidFill>
                  <a:srgbClr val="444444"/>
                </a:solidFill>
              </a:rPr>
              <a:t> </a:t>
            </a:r>
            <a:endParaRPr sz="1100">
              <a:solidFill>
                <a:srgbClr val="44444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México y el MERCOSUR			</a:t>
            </a:r>
            <a:endParaRPr/>
          </a:p>
        </p:txBody>
      </p:sp>
      <p:sp>
        <p:nvSpPr>
          <p:cNvPr id="323" name="Shape 323"/>
          <p:cNvSpPr txBox="1">
            <a:spLocks noGrp="1"/>
          </p:cNvSpPr>
          <p:nvPr>
            <p:ph type="body" idx="1"/>
          </p:nvPr>
        </p:nvSpPr>
        <p:spPr>
          <a:xfrm>
            <a:off x="819150" y="1634200"/>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1600">
                <a:solidFill>
                  <a:srgbClr val="000000"/>
                </a:solidFill>
                <a:latin typeface="Nunito"/>
                <a:ea typeface="Nunito"/>
                <a:cs typeface="Nunito"/>
                <a:sym typeface="Nunito"/>
              </a:rPr>
              <a:t>En 2006 México suscribió un acuerdo de complementación económica con el MERCOSUR. </a:t>
            </a:r>
            <a:endParaRPr sz="1600">
              <a:solidFill>
                <a:srgbClr val="000000"/>
              </a:solidFill>
              <a:latin typeface="Nunito"/>
              <a:ea typeface="Nunito"/>
              <a:cs typeface="Nunito"/>
              <a:sym typeface="Nunito"/>
            </a:endParaRPr>
          </a:p>
          <a:p>
            <a:pPr marL="0" lvl="0" indent="0" rtl="0">
              <a:spcBef>
                <a:spcPts val="0"/>
              </a:spcBef>
              <a:spcAft>
                <a:spcPts val="0"/>
              </a:spcAft>
              <a:buNone/>
            </a:pPr>
            <a:endParaRPr sz="1600">
              <a:solidFill>
                <a:srgbClr val="000000"/>
              </a:solidFill>
              <a:latin typeface="Nunito"/>
              <a:ea typeface="Nunito"/>
              <a:cs typeface="Nunito"/>
              <a:sym typeface="Nunito"/>
            </a:endParaRPr>
          </a:p>
          <a:p>
            <a:pPr marL="0" lvl="0" indent="0" rtl="0">
              <a:spcBef>
                <a:spcPts val="0"/>
              </a:spcBef>
              <a:spcAft>
                <a:spcPts val="0"/>
              </a:spcAft>
              <a:buNone/>
            </a:pPr>
            <a:r>
              <a:rPr lang="es" sz="1600">
                <a:solidFill>
                  <a:srgbClr val="000000"/>
                </a:solidFill>
                <a:latin typeface="Nunito"/>
                <a:ea typeface="Nunito"/>
                <a:cs typeface="Nunito"/>
                <a:sym typeface="Nunito"/>
              </a:rPr>
              <a:t>México y los países miembros del MERCOSUR tienen dos acuerdos de Complementación Económica vigentes:</a:t>
            </a:r>
            <a:endParaRPr sz="1600">
              <a:solidFill>
                <a:srgbClr val="000000"/>
              </a:solidFill>
              <a:latin typeface="Nunito"/>
              <a:ea typeface="Nunito"/>
              <a:cs typeface="Nunito"/>
              <a:sym typeface="Nunito"/>
            </a:endParaRPr>
          </a:p>
          <a:p>
            <a:pPr marL="0" lvl="0" indent="0" rtl="0">
              <a:spcBef>
                <a:spcPts val="0"/>
              </a:spcBef>
              <a:spcAft>
                <a:spcPts val="0"/>
              </a:spcAft>
              <a:buNone/>
            </a:pPr>
            <a:r>
              <a:rPr lang="es" sz="1600">
                <a:solidFill>
                  <a:srgbClr val="000000"/>
                </a:solidFill>
                <a:latin typeface="Nunito"/>
                <a:ea typeface="Nunito"/>
                <a:cs typeface="Nunito"/>
                <a:sym typeface="Nunito"/>
              </a:rPr>
              <a:t>1) </a:t>
            </a:r>
            <a:r>
              <a:rPr lang="es" sz="1600" b="1">
                <a:solidFill>
                  <a:srgbClr val="000000"/>
                </a:solidFill>
                <a:latin typeface="Nunito"/>
                <a:ea typeface="Nunito"/>
                <a:cs typeface="Nunito"/>
                <a:sym typeface="Nunito"/>
              </a:rPr>
              <a:t>Acuerdo de Complementación Económica 54 MERCOSUR-México</a:t>
            </a:r>
            <a:endParaRPr sz="1600" b="1">
              <a:solidFill>
                <a:srgbClr val="000000"/>
              </a:solidFill>
              <a:latin typeface="Nunito"/>
              <a:ea typeface="Nunito"/>
              <a:cs typeface="Nunito"/>
              <a:sym typeface="Nunito"/>
            </a:endParaRPr>
          </a:p>
          <a:p>
            <a:pPr marL="0" lvl="0" indent="0" rtl="0">
              <a:spcBef>
                <a:spcPts val="0"/>
              </a:spcBef>
              <a:spcAft>
                <a:spcPts val="0"/>
              </a:spcAft>
              <a:buNone/>
            </a:pPr>
            <a:r>
              <a:rPr lang="es" sz="1600">
                <a:solidFill>
                  <a:srgbClr val="000000"/>
                </a:solidFill>
                <a:latin typeface="Nunito"/>
                <a:ea typeface="Nunito"/>
                <a:cs typeface="Nunito"/>
                <a:sym typeface="Nunito"/>
              </a:rPr>
              <a:t>Es un acuerdo marco que tiene por objetivo establecer las bases para una futura </a:t>
            </a:r>
            <a:r>
              <a:rPr lang="es" sz="1600" b="1">
                <a:solidFill>
                  <a:srgbClr val="000000"/>
                </a:solidFill>
                <a:latin typeface="Nunito"/>
                <a:ea typeface="Nunito"/>
                <a:cs typeface="Nunito"/>
                <a:sym typeface="Nunito"/>
              </a:rPr>
              <a:t>zona de libre comercio</a:t>
            </a:r>
            <a:r>
              <a:rPr lang="es" sz="1600">
                <a:solidFill>
                  <a:srgbClr val="000000"/>
                </a:solidFill>
                <a:latin typeface="Nunito"/>
                <a:ea typeface="Nunito"/>
                <a:cs typeface="Nunito"/>
                <a:sym typeface="Nunito"/>
              </a:rPr>
              <a:t> entre México y los países miembros del MERCOSUR. Está vigente desde 2006.</a:t>
            </a:r>
            <a:endParaRPr sz="1600">
              <a:solidFill>
                <a:srgbClr val="000000"/>
              </a:solidFill>
              <a:latin typeface="Nunito"/>
              <a:ea typeface="Nunito"/>
              <a:cs typeface="Nunito"/>
              <a:sym typeface="Nunito"/>
            </a:endParaRPr>
          </a:p>
          <a:p>
            <a:pPr marL="0" lvl="0" indent="317500" rtl="0">
              <a:spcBef>
                <a:spcPts val="0"/>
              </a:spcBef>
              <a:spcAft>
                <a:spcPts val="0"/>
              </a:spcAft>
              <a:buNone/>
            </a:pPr>
            <a:endParaRPr>
              <a:solidFill>
                <a:srgbClr val="000000"/>
              </a:solidFill>
            </a:endParaRPr>
          </a:p>
          <a:p>
            <a:pPr marL="0" lvl="0" indent="0">
              <a:spcBef>
                <a:spcPts val="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819150" y="1347750"/>
            <a:ext cx="7505700" cy="244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1600">
                <a:solidFill>
                  <a:srgbClr val="000000"/>
                </a:solidFill>
                <a:latin typeface="Nunito"/>
                <a:ea typeface="Nunito"/>
                <a:cs typeface="Nunito"/>
                <a:sym typeface="Nunito"/>
              </a:rPr>
              <a:t>2) </a:t>
            </a:r>
            <a:r>
              <a:rPr lang="es" sz="1600" b="1">
                <a:solidFill>
                  <a:srgbClr val="000000"/>
                </a:solidFill>
                <a:latin typeface="Nunito"/>
                <a:ea typeface="Nunito"/>
                <a:cs typeface="Nunito"/>
                <a:sym typeface="Nunito"/>
              </a:rPr>
              <a:t>Acuerdo de Complementación Económica (ACE-55) MERCOSUR-México (sector automoción</a:t>
            </a:r>
            <a:r>
              <a:rPr lang="es" sz="1600">
                <a:solidFill>
                  <a:srgbClr val="000000"/>
                </a:solidFill>
                <a:latin typeface="Nunito"/>
                <a:ea typeface="Nunito"/>
                <a:cs typeface="Nunito"/>
                <a:sym typeface="Nunito"/>
              </a:rPr>
              <a:t>)</a:t>
            </a:r>
            <a:endParaRPr sz="1600">
              <a:solidFill>
                <a:srgbClr val="000000"/>
              </a:solidFill>
              <a:latin typeface="Nunito"/>
              <a:ea typeface="Nunito"/>
              <a:cs typeface="Nunito"/>
              <a:sym typeface="Nunito"/>
            </a:endParaRPr>
          </a:p>
          <a:p>
            <a:pPr marL="0" lvl="0" indent="0" rtl="0">
              <a:spcBef>
                <a:spcPts val="0"/>
              </a:spcBef>
              <a:spcAft>
                <a:spcPts val="0"/>
              </a:spcAft>
              <a:buNone/>
            </a:pPr>
            <a:r>
              <a:rPr lang="es" sz="1600">
                <a:solidFill>
                  <a:srgbClr val="000000"/>
                </a:solidFill>
                <a:latin typeface="Nunito"/>
                <a:ea typeface="Nunito"/>
                <a:cs typeface="Nunito"/>
                <a:sym typeface="Nunito"/>
              </a:rPr>
              <a:t>Este acuerdo está en vigor desde 2003, el ACE 55 es exclusivo para los productos del sector automoción (coches y autopiezas).</a:t>
            </a:r>
            <a:endParaRPr sz="1600">
              <a:solidFill>
                <a:srgbClr val="000000"/>
              </a:solidFill>
              <a:latin typeface="Nunito"/>
              <a:ea typeface="Nunito"/>
              <a:cs typeface="Nunito"/>
              <a:sym typeface="Nunito"/>
            </a:endParaRPr>
          </a:p>
          <a:p>
            <a:pPr marL="0" lvl="0" indent="0">
              <a:spcBef>
                <a:spcPts val="0"/>
              </a:spcBef>
              <a:spcAft>
                <a:spcPts val="0"/>
              </a:spcAft>
              <a:buNone/>
            </a:pPr>
            <a:endParaRPr sz="1600">
              <a:solidFill>
                <a:srgbClr val="000000"/>
              </a:solidFill>
              <a:highlight>
                <a:srgbClr val="FFFFFF"/>
              </a:highlight>
              <a:latin typeface="Nunito"/>
              <a:ea typeface="Nunito"/>
              <a:cs typeface="Nunito"/>
              <a:sym typeface="Nunito"/>
            </a:endParaRPr>
          </a:p>
          <a:p>
            <a:pPr marL="0" lvl="0" indent="0">
              <a:spcBef>
                <a:spcPts val="1600"/>
              </a:spcBef>
              <a:spcAft>
                <a:spcPts val="1600"/>
              </a:spcAft>
              <a:buNone/>
            </a:pPr>
            <a:r>
              <a:rPr lang="es" sz="1600">
                <a:solidFill>
                  <a:srgbClr val="000000"/>
                </a:solidFill>
                <a:highlight>
                  <a:srgbClr val="FFFFFF"/>
                </a:highlight>
                <a:latin typeface="Nunito"/>
                <a:ea typeface="Nunito"/>
                <a:cs typeface="Nunito"/>
                <a:sym typeface="Nunito"/>
              </a:rPr>
              <a:t>El </a:t>
            </a:r>
            <a:r>
              <a:rPr lang="es" sz="1600" b="1">
                <a:solidFill>
                  <a:srgbClr val="000000"/>
                </a:solidFill>
                <a:highlight>
                  <a:srgbClr val="FFFFFF"/>
                </a:highlight>
                <a:uFill>
                  <a:noFill/>
                </a:uFill>
                <a:latin typeface="Nunito"/>
                <a:ea typeface="Nunito"/>
                <a:cs typeface="Nunito"/>
                <a:sym typeface="Nunito"/>
                <a:hlinkClick r:id="rId3"/>
              </a:rPr>
              <a:t>comercio exterior</a:t>
            </a:r>
            <a:r>
              <a:rPr lang="es" sz="1600">
                <a:solidFill>
                  <a:srgbClr val="000000"/>
                </a:solidFill>
                <a:highlight>
                  <a:srgbClr val="FFFFFF"/>
                </a:highlight>
                <a:latin typeface="Nunito"/>
                <a:ea typeface="Nunito"/>
                <a:cs typeface="Nunito"/>
                <a:sym typeface="Nunito"/>
              </a:rPr>
              <a:t> entre los Estados Unidos Mexicanos y los países del MERCOSUR es de unos 13.000 millones de dólares, mientras la </a:t>
            </a:r>
            <a:r>
              <a:rPr lang="es" sz="1600" b="1">
                <a:solidFill>
                  <a:srgbClr val="000000"/>
                </a:solidFill>
                <a:highlight>
                  <a:srgbClr val="FFFFFF"/>
                </a:highlight>
                <a:latin typeface="Nunito"/>
                <a:ea typeface="Nunito"/>
                <a:cs typeface="Nunito"/>
                <a:sym typeface="Nunito"/>
              </a:rPr>
              <a:t>inversión extranjera directa (IED) mexicana</a:t>
            </a:r>
            <a:r>
              <a:rPr lang="es" sz="1600">
                <a:solidFill>
                  <a:srgbClr val="000000"/>
                </a:solidFill>
                <a:highlight>
                  <a:srgbClr val="FFFFFF"/>
                </a:highlight>
                <a:latin typeface="Nunito"/>
                <a:ea typeface="Nunito"/>
                <a:cs typeface="Nunito"/>
                <a:sym typeface="Nunito"/>
              </a:rPr>
              <a:t> en los países miembros del MERCOSUR suman los 20.000 millones de dólares.</a:t>
            </a:r>
            <a:endParaRPr sz="1600">
              <a:solidFill>
                <a:srgbClr val="000000"/>
              </a:solidFill>
              <a:latin typeface="Nunito"/>
              <a:ea typeface="Nunito"/>
              <a:cs typeface="Nunito"/>
              <a:sym typeface="Nuni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Fuentes:</a:t>
            </a:r>
            <a:endParaRPr/>
          </a:p>
        </p:txBody>
      </p:sp>
      <p:sp>
        <p:nvSpPr>
          <p:cNvPr id="334" name="Shape 334"/>
          <p:cNvSpPr txBox="1">
            <a:spLocks noGrp="1"/>
          </p:cNvSpPr>
          <p:nvPr>
            <p:ph type="body" idx="1"/>
          </p:nvPr>
        </p:nvSpPr>
        <p:spPr>
          <a:xfrm>
            <a:off x="719275" y="1616200"/>
            <a:ext cx="7505700" cy="2828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s" sz="1800" u="sng">
                <a:solidFill>
                  <a:schemeClr val="hlink"/>
                </a:solidFill>
                <a:latin typeface="Nunito"/>
                <a:ea typeface="Nunito"/>
                <a:cs typeface="Nunito"/>
                <a:sym typeface="Nunito"/>
                <a:hlinkClick r:id="rId3"/>
              </a:rPr>
              <a:t>http://www.mercosur.int/innovaportal/v/3753/1/innova.front/inicio</a:t>
            </a:r>
            <a:endParaRPr sz="1800">
              <a:solidFill>
                <a:srgbClr val="000000"/>
              </a:solidFill>
              <a:latin typeface="Nunito"/>
              <a:ea typeface="Nunito"/>
              <a:cs typeface="Nunito"/>
              <a:sym typeface="Nunito"/>
            </a:endParaRPr>
          </a:p>
          <a:p>
            <a:pPr marL="457200" lvl="0" indent="-342900" rtl="0">
              <a:spcBef>
                <a:spcPts val="0"/>
              </a:spcBef>
              <a:spcAft>
                <a:spcPts val="0"/>
              </a:spcAft>
              <a:buClr>
                <a:srgbClr val="000000"/>
              </a:buClr>
              <a:buSzPts val="1800"/>
              <a:buFont typeface="Nunito"/>
              <a:buChar char="●"/>
            </a:pPr>
            <a:r>
              <a:rPr lang="es" sz="1800" u="sng">
                <a:solidFill>
                  <a:schemeClr val="hlink"/>
                </a:solidFill>
                <a:latin typeface="Nunito"/>
                <a:ea typeface="Nunito"/>
                <a:cs typeface="Nunito"/>
                <a:sym typeface="Nunito"/>
                <a:hlinkClick r:id="rId4"/>
              </a:rPr>
              <a:t>http://www.mercosur.int/innovaportal/v/4725/11/innova.front/mercosur-escolar</a:t>
            </a:r>
            <a:endParaRPr sz="1800">
              <a:solidFill>
                <a:srgbClr val="000000"/>
              </a:solidFill>
              <a:latin typeface="Nunito"/>
              <a:ea typeface="Nunito"/>
              <a:cs typeface="Nunito"/>
              <a:sym typeface="Nunito"/>
            </a:endParaRPr>
          </a:p>
          <a:p>
            <a:pPr marL="457200" lvl="0" indent="-342900" rtl="0">
              <a:spcBef>
                <a:spcPts val="0"/>
              </a:spcBef>
              <a:spcAft>
                <a:spcPts val="0"/>
              </a:spcAft>
              <a:buClr>
                <a:srgbClr val="000000"/>
              </a:buClr>
              <a:buSzPts val="1800"/>
              <a:buFont typeface="Nunito"/>
              <a:buChar char="●"/>
            </a:pPr>
            <a:r>
              <a:rPr lang="es" sz="1800" u="sng">
                <a:solidFill>
                  <a:schemeClr val="hlink"/>
                </a:solidFill>
                <a:latin typeface="Nunito"/>
                <a:ea typeface="Nunito"/>
                <a:cs typeface="Nunito"/>
                <a:sym typeface="Nunito"/>
                <a:hlinkClick r:id="rId5"/>
              </a:rPr>
              <a:t>http://www.reingex.com/MERCOSUR-Mexico-TLC.shtml</a:t>
            </a:r>
            <a:endParaRPr sz="1800">
              <a:solidFill>
                <a:srgbClr val="AF7B51"/>
              </a:solidFill>
              <a:latin typeface="Nunito"/>
              <a:ea typeface="Nunito"/>
              <a:cs typeface="Nunito"/>
              <a:sym typeface="Nunito"/>
            </a:endParaRPr>
          </a:p>
          <a:p>
            <a:pPr marL="457200" lvl="0" indent="-342900" rtl="0">
              <a:spcBef>
                <a:spcPts val="0"/>
              </a:spcBef>
              <a:spcAft>
                <a:spcPts val="0"/>
              </a:spcAft>
              <a:buClr>
                <a:srgbClr val="AF7B51"/>
              </a:buClr>
              <a:buSzPts val="1800"/>
              <a:buFont typeface="Nunito"/>
              <a:buChar char="●"/>
            </a:pPr>
            <a:r>
              <a:rPr lang="es" sz="1800" u="sng">
                <a:solidFill>
                  <a:schemeClr val="hlink"/>
                </a:solidFill>
                <a:latin typeface="Nunito"/>
                <a:ea typeface="Nunito"/>
                <a:cs typeface="Nunito"/>
                <a:sym typeface="Nunito"/>
                <a:hlinkClick r:id="rId6"/>
              </a:rPr>
              <a:t>https://elcomercio.pe/mundo/actualidad/venezuela-suspendida-mercosur-constituyente-maduro-noticia-447446</a:t>
            </a:r>
            <a:endParaRPr sz="1800">
              <a:solidFill>
                <a:srgbClr val="AF7B51"/>
              </a:solidFill>
              <a:latin typeface="Nunito"/>
              <a:ea typeface="Nunito"/>
              <a:cs typeface="Nunito"/>
              <a:sym typeface="Nunito"/>
            </a:endParaRPr>
          </a:p>
          <a:p>
            <a:pPr marL="457200" lvl="0" indent="-342900" rtl="0">
              <a:spcBef>
                <a:spcPts val="0"/>
              </a:spcBef>
              <a:spcAft>
                <a:spcPts val="0"/>
              </a:spcAft>
              <a:buClr>
                <a:srgbClr val="AF7B51"/>
              </a:buClr>
              <a:buSzPts val="1800"/>
              <a:buFont typeface="Nunito"/>
              <a:buChar char="●"/>
            </a:pPr>
            <a:r>
              <a:rPr lang="es" u="sng">
                <a:solidFill>
                  <a:schemeClr val="accent5"/>
                </a:solidFill>
                <a:hlinkClick r:id="rId7"/>
              </a:rPr>
              <a:t>https://www.mrecic.gov.ar/es/mercosur-0</a:t>
            </a:r>
            <a:endParaRPr/>
          </a:p>
          <a:p>
            <a:pPr marL="457200" lvl="0" indent="-342900" rtl="0">
              <a:spcBef>
                <a:spcPts val="1600"/>
              </a:spcBef>
              <a:spcAft>
                <a:spcPts val="1600"/>
              </a:spcAft>
              <a:buClr>
                <a:srgbClr val="AF7B51"/>
              </a:buClr>
              <a:buSzPts val="1800"/>
              <a:buFont typeface="Nunito"/>
              <a:buChar char="●"/>
            </a:pPr>
            <a:r>
              <a:rPr lang="es" u="sng">
                <a:solidFill>
                  <a:schemeClr val="accent5"/>
                </a:solidFill>
                <a:hlinkClick r:id="rId8"/>
              </a:rPr>
              <a:t>http://revistafal.com/un-nuevo-ciclo-en-el-mercosur/</a:t>
            </a:r>
            <a:endParaRPr sz="1800">
              <a:solidFill>
                <a:srgbClr val="AF7B51"/>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a:blip r:embed="rId3">
            <a:alphaModFix/>
          </a:blip>
          <a:stretch>
            <a:fillRect/>
          </a:stretch>
        </p:blipFill>
        <p:spPr>
          <a:xfrm>
            <a:off x="1385803" y="668300"/>
            <a:ext cx="6372400" cy="3806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5279100" y="388700"/>
            <a:ext cx="3245400" cy="132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400"/>
              <a:t>¿A cuantos kilómetros equivale una milla?</a:t>
            </a:r>
            <a:endParaRPr sz="2400"/>
          </a:p>
        </p:txBody>
      </p:sp>
      <p:sp>
        <p:nvSpPr>
          <p:cNvPr id="156" name="Shape 156"/>
          <p:cNvSpPr txBox="1">
            <a:spLocks noGrp="1"/>
          </p:cNvSpPr>
          <p:nvPr>
            <p:ph type="body" idx="1"/>
          </p:nvPr>
        </p:nvSpPr>
        <p:spPr>
          <a:xfrm>
            <a:off x="5550275" y="1636150"/>
            <a:ext cx="2774400" cy="28026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1,60</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2.0</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1,20</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0,9</a:t>
            </a:r>
            <a:endParaRPr sz="1600">
              <a:latin typeface="Nunito"/>
              <a:ea typeface="Nunito"/>
              <a:cs typeface="Nunito"/>
              <a:sym typeface="Nunito"/>
            </a:endParaRPr>
          </a:p>
          <a:p>
            <a:pPr marL="0" lvl="0" indent="0" rtl="0">
              <a:spcBef>
                <a:spcPts val="1600"/>
              </a:spcBef>
              <a:spcAft>
                <a:spcPts val="0"/>
              </a:spcAft>
              <a:buNone/>
            </a:pPr>
            <a:endParaRPr/>
          </a:p>
          <a:p>
            <a:pPr marL="0" lvl="0" indent="0" rtl="0">
              <a:spcBef>
                <a:spcPts val="1600"/>
              </a:spcBef>
              <a:spcAft>
                <a:spcPts val="1600"/>
              </a:spcAft>
              <a:buNone/>
            </a:pPr>
            <a:endParaRPr/>
          </a:p>
        </p:txBody>
      </p:sp>
      <p:pic>
        <p:nvPicPr>
          <p:cNvPr id="157" name="Shape 157"/>
          <p:cNvPicPr preferRelativeResize="0"/>
          <p:nvPr/>
        </p:nvPicPr>
        <p:blipFill>
          <a:blip r:embed="rId3">
            <a:alphaModFix/>
          </a:blip>
          <a:stretch>
            <a:fillRect/>
          </a:stretch>
        </p:blipFill>
        <p:spPr>
          <a:xfrm>
            <a:off x="385025" y="676475"/>
            <a:ext cx="4704250" cy="3873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19150" y="479175"/>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¿Cuándo empezó a funcionar?</a:t>
            </a:r>
            <a:endParaRPr/>
          </a:p>
        </p:txBody>
      </p:sp>
      <p:sp>
        <p:nvSpPr>
          <p:cNvPr id="163" name="Shape 163"/>
          <p:cNvSpPr txBox="1">
            <a:spLocks noGrp="1"/>
          </p:cNvSpPr>
          <p:nvPr>
            <p:ph type="body" idx="1"/>
          </p:nvPr>
        </p:nvSpPr>
        <p:spPr>
          <a:xfrm>
            <a:off x="819150" y="1151950"/>
            <a:ext cx="3826200" cy="2448000"/>
          </a:xfrm>
          <a:prstGeom prst="rect">
            <a:avLst/>
          </a:prstGeom>
        </p:spPr>
        <p:txBody>
          <a:bodyPr spcFirstLastPara="1" wrap="square" lIns="91425" tIns="91425" rIns="91425" bIns="91425" anchor="t" anchorCtr="0">
            <a:noAutofit/>
          </a:bodyPr>
          <a:lstStyle/>
          <a:p>
            <a:pPr marL="0" lvl="0" indent="0" algn="just">
              <a:spcBef>
                <a:spcPts val="0"/>
              </a:spcBef>
              <a:spcAft>
                <a:spcPts val="1600"/>
              </a:spcAft>
              <a:buNone/>
            </a:pPr>
            <a:r>
              <a:rPr lang="es" sz="1400">
                <a:solidFill>
                  <a:srgbClr val="000000"/>
                </a:solidFill>
                <a:highlight>
                  <a:srgbClr val="FFFFFF"/>
                </a:highlight>
                <a:latin typeface="Nunito"/>
                <a:ea typeface="Nunito"/>
                <a:cs typeface="Nunito"/>
                <a:sym typeface="Nunito"/>
              </a:rPr>
              <a:t>L</a:t>
            </a:r>
            <a:r>
              <a:rPr lang="es" sz="1600">
                <a:solidFill>
                  <a:srgbClr val="000000"/>
                </a:solidFill>
                <a:highlight>
                  <a:srgbClr val="FFFFFF"/>
                </a:highlight>
                <a:latin typeface="Nunito"/>
                <a:ea typeface="Nunito"/>
                <a:cs typeface="Nunito"/>
                <a:sym typeface="Nunito"/>
              </a:rPr>
              <a:t>a creación del MERCOSUR nació de un encuentro entre Argentina, Brasil, Paraguay y Uruguay el día </a:t>
            </a:r>
            <a:r>
              <a:rPr lang="es" sz="1600" b="1">
                <a:solidFill>
                  <a:srgbClr val="000000"/>
                </a:solidFill>
                <a:highlight>
                  <a:srgbClr val="FFFFFF"/>
                </a:highlight>
                <a:latin typeface="Nunito"/>
                <a:ea typeface="Nunito"/>
                <a:cs typeface="Nunito"/>
                <a:sym typeface="Nunito"/>
              </a:rPr>
              <a:t>26 de marzo de 1991</a:t>
            </a:r>
            <a:r>
              <a:rPr lang="es" sz="1600">
                <a:solidFill>
                  <a:srgbClr val="000000"/>
                </a:solidFill>
                <a:highlight>
                  <a:srgbClr val="FFFFFF"/>
                </a:highlight>
                <a:latin typeface="Nunito"/>
                <a:ea typeface="Nunito"/>
                <a:cs typeface="Nunito"/>
                <a:sym typeface="Nunito"/>
              </a:rPr>
              <a:t>, en Asunción, capital del Paraguay. En aquella ocasión, los cuatro países firmaron un acuerdo llamado “Tratado de Asunción”, que les permitía realizar negocios comerciales entre ellos, además de actuar en conjunto para hacer acuerdos con otros países del mundo, y sentaba las bases para que siguieran trabajando en diferentes áreas.</a:t>
            </a:r>
            <a:endParaRPr sz="1600">
              <a:solidFill>
                <a:srgbClr val="000000"/>
              </a:solidFill>
              <a:latin typeface="Nunito"/>
              <a:ea typeface="Nunito"/>
              <a:cs typeface="Nunito"/>
              <a:sym typeface="Nunito"/>
            </a:endParaRPr>
          </a:p>
        </p:txBody>
      </p:sp>
      <p:pic>
        <p:nvPicPr>
          <p:cNvPr id="164" name="Shape 164"/>
          <p:cNvPicPr preferRelativeResize="0"/>
          <p:nvPr/>
        </p:nvPicPr>
        <p:blipFill>
          <a:blip r:embed="rId3">
            <a:alphaModFix/>
          </a:blip>
          <a:stretch>
            <a:fillRect/>
          </a:stretch>
        </p:blipFill>
        <p:spPr>
          <a:xfrm>
            <a:off x="4645350" y="1613375"/>
            <a:ext cx="3769400" cy="2827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a:alphaModFix amt="46000"/>
          </a:blip>
          <a:stretch>
            <a:fillRect/>
          </a:stretch>
        </p:blipFill>
        <p:spPr>
          <a:xfrm>
            <a:off x="217175" y="242425"/>
            <a:ext cx="8712750" cy="4658650"/>
          </a:xfrm>
          <a:prstGeom prst="rect">
            <a:avLst/>
          </a:prstGeom>
          <a:noFill/>
          <a:ln>
            <a:noFill/>
          </a:ln>
        </p:spPr>
      </p:pic>
      <p:sp>
        <p:nvSpPr>
          <p:cNvPr id="170" name="Shape 170"/>
          <p:cNvSpPr txBox="1"/>
          <p:nvPr/>
        </p:nvSpPr>
        <p:spPr>
          <a:xfrm>
            <a:off x="966050" y="2644150"/>
            <a:ext cx="7215000" cy="1601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s" sz="1800" b="1"/>
              <a:t>El MERCOSUR  es un proceso abierto y dinámico. Desde su creación tuvo como objetivo principal propiciar un espacio común que generará oportunidades comerciales y de inversiones a través de la  integración competitiva de las economías nacionales al mercado  internacional.</a:t>
            </a:r>
            <a:endParaRPr sz="18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3976400" y="740800"/>
            <a:ext cx="4742100" cy="3881400"/>
          </a:xfrm>
          <a:prstGeom prst="rect">
            <a:avLst/>
          </a:prstGeom>
        </p:spPr>
        <p:txBody>
          <a:bodyPr spcFirstLastPara="1" wrap="square" lIns="91425" tIns="91425" rIns="91425" bIns="91425" anchor="t" anchorCtr="0">
            <a:noAutofit/>
          </a:bodyPr>
          <a:lstStyle/>
          <a:p>
            <a:pPr marL="0" lvl="0" indent="0" algn="just">
              <a:spcBef>
                <a:spcPts val="0"/>
              </a:spcBef>
              <a:spcAft>
                <a:spcPts val="0"/>
              </a:spcAft>
              <a:buNone/>
            </a:pPr>
            <a:r>
              <a:rPr lang="es" sz="1800">
                <a:solidFill>
                  <a:srgbClr val="000000"/>
                </a:solidFill>
                <a:highlight>
                  <a:schemeClr val="dk1"/>
                </a:highlight>
                <a:latin typeface="Nunito"/>
                <a:ea typeface="Nunito"/>
                <a:cs typeface="Nunito"/>
                <a:sym typeface="Nunito"/>
              </a:rPr>
              <a:t>Ha establecido múltiples acuerdos con países o grupos de países, otorgándoles, en algunos casos, carácter de Estados Asociados –es la situación de los países sudamericanos–. Estos participan en actividades y reuniones del bloque y cuentan con preferencias comerciales con los Estados Partes. El MERCOSUR también ha firmado acuerdos de tipo comercial, político o de cooperación con una diversa cantidad de naciones y organismos en los cinco continentes.</a:t>
            </a:r>
            <a:endParaRPr sz="1800">
              <a:solidFill>
                <a:srgbClr val="000000"/>
              </a:solidFill>
              <a:latin typeface="Nunito"/>
              <a:ea typeface="Nunito"/>
              <a:cs typeface="Nunito"/>
              <a:sym typeface="Nunito"/>
            </a:endParaRPr>
          </a:p>
          <a:p>
            <a:pPr marL="0" lvl="0" indent="0">
              <a:spcBef>
                <a:spcPts val="1600"/>
              </a:spcBef>
              <a:spcAft>
                <a:spcPts val="1600"/>
              </a:spcAft>
              <a:buNone/>
            </a:pPr>
            <a:endParaRPr/>
          </a:p>
        </p:txBody>
      </p:sp>
      <p:pic>
        <p:nvPicPr>
          <p:cNvPr id="176" name="Shape 176"/>
          <p:cNvPicPr preferRelativeResize="0"/>
          <p:nvPr/>
        </p:nvPicPr>
        <p:blipFill>
          <a:blip r:embed="rId3">
            <a:alphaModFix/>
          </a:blip>
          <a:stretch>
            <a:fillRect/>
          </a:stretch>
        </p:blipFill>
        <p:spPr>
          <a:xfrm>
            <a:off x="423825" y="328825"/>
            <a:ext cx="3495174" cy="46322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819150" y="732200"/>
            <a:ext cx="3167400" cy="10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800"/>
              <a:t>¿Quién es el autor de esta novela?</a:t>
            </a:r>
            <a:endParaRPr sz="2800"/>
          </a:p>
        </p:txBody>
      </p:sp>
      <p:sp>
        <p:nvSpPr>
          <p:cNvPr id="182" name="Shape 182"/>
          <p:cNvSpPr txBox="1">
            <a:spLocks noGrp="1"/>
          </p:cNvSpPr>
          <p:nvPr>
            <p:ph type="body" idx="1"/>
          </p:nvPr>
        </p:nvSpPr>
        <p:spPr>
          <a:xfrm>
            <a:off x="677975" y="1990725"/>
            <a:ext cx="3308700" cy="24480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Julio Cortázar</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Juan Rulfo</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Octavio Paz</a:t>
            </a:r>
            <a:endParaRPr sz="1600">
              <a:latin typeface="Nunito"/>
              <a:ea typeface="Nunito"/>
              <a:cs typeface="Nunito"/>
              <a:sym typeface="Nunito"/>
            </a:endParaRPr>
          </a:p>
          <a:p>
            <a:pPr marL="457200" lvl="0" indent="-330200" rtl="0">
              <a:spcBef>
                <a:spcPts val="0"/>
              </a:spcBef>
              <a:spcAft>
                <a:spcPts val="0"/>
              </a:spcAft>
              <a:buSzPts val="1600"/>
              <a:buFont typeface="Nunito"/>
              <a:buAutoNum type="alphaLcParenR"/>
            </a:pPr>
            <a:r>
              <a:rPr lang="es" sz="1600">
                <a:latin typeface="Nunito"/>
                <a:ea typeface="Nunito"/>
                <a:cs typeface="Nunito"/>
                <a:sym typeface="Nunito"/>
              </a:rPr>
              <a:t>Gabriel García Márquez</a:t>
            </a:r>
            <a:endParaRPr sz="1600">
              <a:latin typeface="Nunito"/>
              <a:ea typeface="Nunito"/>
              <a:cs typeface="Nunito"/>
              <a:sym typeface="Nunito"/>
            </a:endParaRPr>
          </a:p>
        </p:txBody>
      </p:sp>
      <p:pic>
        <p:nvPicPr>
          <p:cNvPr id="183" name="Shape 183"/>
          <p:cNvPicPr preferRelativeResize="0"/>
          <p:nvPr/>
        </p:nvPicPr>
        <p:blipFill>
          <a:blip r:embed="rId3">
            <a:alphaModFix/>
          </a:blip>
          <a:stretch>
            <a:fillRect/>
          </a:stretch>
        </p:blipFill>
        <p:spPr>
          <a:xfrm>
            <a:off x="4158175" y="433875"/>
            <a:ext cx="4501701" cy="417075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1366</Words>
  <Application>Microsoft Macintosh PowerPoint</Application>
  <PresentationFormat>Presentación en pantalla (16:9)</PresentationFormat>
  <Paragraphs>125</Paragraphs>
  <Slides>32</Slides>
  <Notes>32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Verdana</vt:lpstr>
      <vt:lpstr>Arial</vt:lpstr>
      <vt:lpstr>Calibri</vt:lpstr>
      <vt:lpstr>Open Sans</vt:lpstr>
      <vt:lpstr>Nunito</vt:lpstr>
      <vt:lpstr>Georgia</vt:lpstr>
      <vt:lpstr>Shift</vt:lpstr>
      <vt:lpstr>MERCOSUR </vt:lpstr>
      <vt:lpstr>¿Qué es el MERCOSUR?</vt:lpstr>
      <vt:lpstr>Presentación de PowerPoint</vt:lpstr>
      <vt:lpstr>Presentación de PowerPoint</vt:lpstr>
      <vt:lpstr>¿A cuantos kilómetros equivale una milla?</vt:lpstr>
      <vt:lpstr>¿Cuándo empezó a funcionar?</vt:lpstr>
      <vt:lpstr>Presentación de PowerPoint</vt:lpstr>
      <vt:lpstr>Presentación de PowerPoint</vt:lpstr>
      <vt:lpstr>¿Quién es el autor de esta novela?</vt:lpstr>
      <vt:lpstr>“La unión hace la fuerza”</vt:lpstr>
      <vt:lpstr>Presentación de PowerPoint</vt:lpstr>
      <vt:lpstr>¿Quién pintó este cuadro?</vt:lpstr>
      <vt:lpstr>Los objetivos generales del MERCOSUR son::</vt:lpstr>
      <vt:lpstr>Idiomas y bandera </vt:lpstr>
      <vt:lpstr>¿En qué año se produjo la caída del muro de Berlín?</vt:lpstr>
      <vt:lpstr>¿Quiénes forman parte?</vt:lpstr>
      <vt:lpstr>¿De qué país es esta bandera?</vt:lpstr>
      <vt:lpstr>La Secretaría del MERCOSUR</vt:lpstr>
      <vt:lpstr>Visa Mercosur</vt:lpstr>
      <vt:lpstr>¿Qué número es?</vt:lpstr>
      <vt:lpstr> Ventajas</vt:lpstr>
      <vt:lpstr>Presentación de PowerPoint</vt:lpstr>
      <vt:lpstr>¿A qué obra pertenece esta frase?</vt:lpstr>
      <vt:lpstr>Desventajas</vt:lpstr>
      <vt:lpstr>Principios políticos del MERCOSUR</vt:lpstr>
      <vt:lpstr>Suspensión de Venezuela</vt:lpstr>
      <vt:lpstr>Negociación y su problemática </vt:lpstr>
      <vt:lpstr>Zona de libre comercio vs. Mercado común </vt:lpstr>
      <vt:lpstr>¿Cuál es el nombre de este cuadro de Botticelli?</vt:lpstr>
      <vt:lpstr>México y el MERCOSUR   </vt:lpstr>
      <vt:lpstr>Presentación de PowerPoint</vt:lpstr>
      <vt:lpstr>Fuentes:</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MERCOSUR </dc:title>
  <cp:lastModifiedBy>Usuario de Microsoft Office</cp:lastModifiedBy>
  <cp:revision>1</cp:revision>
  <dcterms:modified xsi:type="dcterms:W3CDTF">2018-05-15T21:15:13Z</dcterms:modified>
</cp:coreProperties>
</file>