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cionfinancierabancomer.com/Simulador/La-inflacion-en-mis-finanzas/Views/Calculators/calculaInflacion.html" TargetMode="External"/><Relationship Id="rId4" Type="http://schemas.openxmlformats.org/officeDocument/2006/relationships/hyperlink" Target="https://www.educacionfinancierabancomer.com/Simulador/La-inflacion-en-mis-finanzas/mainVide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egi.org.mx/sistemas/indiceprecios/CalculadoraInflacion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cionfinancierabancomer.com/Simulador/La-inflacion-en-mis-finanzas/Views/Calculators/inflacion.html" TargetMode="External"/><Relationship Id="rId3" Type="http://schemas.openxmlformats.org/officeDocument/2006/relationships/hyperlink" Target="https://www.educacionfinancierabancomer.com/Simulador/La-inflacion-en-mis-finanzas/Views/Activities/pesoBanco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Política monetaria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México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107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2.Canal de crédito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Un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disminuye la disponibilidad de </a:t>
            </a:r>
            <a:r>
              <a:rPr lang="es-ES_tradnl" dirty="0" err="1" smtClean="0"/>
              <a:t>crÉdito</a:t>
            </a:r>
            <a:r>
              <a:rPr lang="es-ES_tradnl" dirty="0" smtClean="0"/>
              <a:t> </a:t>
            </a:r>
            <a:r>
              <a:rPr lang="es-ES_tradnl" dirty="0"/>
              <a:t>en la </a:t>
            </a:r>
            <a:r>
              <a:rPr lang="es-ES_tradnl" dirty="0" err="1"/>
              <a:t>economía</a:t>
            </a:r>
            <a:r>
              <a:rPr lang="es-ES_tradnl" dirty="0"/>
              <a:t> para </a:t>
            </a:r>
            <a:r>
              <a:rPr lang="es-ES_tradnl" dirty="0" err="1" smtClean="0"/>
              <a:t>inversiÓn</a:t>
            </a:r>
            <a:r>
              <a:rPr lang="es-ES_tradnl" dirty="0" smtClean="0"/>
              <a:t> </a:t>
            </a:r>
            <a:r>
              <a:rPr lang="es-ES_tradnl" dirty="0"/>
              <a:t>y consumo. Por una parte, el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encarece el costo del </a:t>
            </a:r>
            <a:r>
              <a:rPr lang="es-ES_tradnl" dirty="0" err="1" smtClean="0"/>
              <a:t>crÉdito</a:t>
            </a:r>
            <a:r>
              <a:rPr lang="es-ES_tradnl" dirty="0" smtClean="0"/>
              <a:t> </a:t>
            </a:r>
            <a:r>
              <a:rPr lang="es-ES_tradnl" dirty="0"/>
              <a:t>y la cantidad demandada del mismo disminuye. Por otra, la oferta de </a:t>
            </a:r>
            <a:r>
              <a:rPr lang="es-ES_tradnl" dirty="0" err="1" smtClean="0"/>
              <a:t>crÉdito</a:t>
            </a:r>
            <a:r>
              <a:rPr lang="es-ES_tradnl" dirty="0" smtClean="0"/>
              <a:t> </a:t>
            </a:r>
            <a:r>
              <a:rPr lang="es-ES_tradnl" dirty="0" err="1" smtClean="0"/>
              <a:t>tambiÉn</a:t>
            </a:r>
            <a:r>
              <a:rPr lang="es-ES_tradnl" dirty="0" smtClean="0"/>
              <a:t> </a:t>
            </a:r>
            <a:r>
              <a:rPr lang="es-ES_tradnl" dirty="0"/>
              <a:t>puede reducirse, en virtud de que una tasa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real mayor puede implicar mayor riesgo de </a:t>
            </a:r>
            <a:r>
              <a:rPr lang="es-ES_tradnl" dirty="0" err="1" smtClean="0"/>
              <a:t>recuperaciÓn</a:t>
            </a:r>
            <a:r>
              <a:rPr lang="es-ES_tradnl" dirty="0" smtClean="0"/>
              <a:t> </a:t>
            </a:r>
            <a:r>
              <a:rPr lang="es-ES_tradnl" dirty="0"/>
              <a:t>de cartera, a lo que los intermediarios financieros </a:t>
            </a:r>
            <a:r>
              <a:rPr lang="es-ES_tradnl" dirty="0" err="1" smtClean="0"/>
              <a:t>tÍpicamente</a:t>
            </a:r>
            <a:r>
              <a:rPr lang="es-ES_tradnl" dirty="0" smtClean="0"/>
              <a:t> </a:t>
            </a:r>
            <a:r>
              <a:rPr lang="es-ES_tradnl" dirty="0"/>
              <a:t>reaccionan racionado el </a:t>
            </a:r>
            <a:r>
              <a:rPr lang="es-ES_tradnl" dirty="0" err="1" smtClean="0"/>
              <a:t>crÉdito</a:t>
            </a:r>
            <a:r>
              <a:rPr lang="es-ES_tradnl" dirty="0"/>
              <a:t>. La </a:t>
            </a:r>
            <a:r>
              <a:rPr lang="es-ES_tradnl" dirty="0" err="1" smtClean="0"/>
              <a:t>disminuciÓn</a:t>
            </a:r>
            <a:r>
              <a:rPr lang="es-ES_tradnl" dirty="0" smtClean="0"/>
              <a:t> </a:t>
            </a:r>
            <a:r>
              <a:rPr lang="es-ES_tradnl" dirty="0"/>
              <a:t>del consumo y la </a:t>
            </a:r>
            <a:r>
              <a:rPr lang="es-ES_tradnl" dirty="0" err="1" smtClean="0"/>
              <a:t>inversiÓn</a:t>
            </a:r>
            <a:r>
              <a:rPr lang="es-ES_tradnl" dirty="0" smtClean="0"/>
              <a:t> </a:t>
            </a:r>
            <a:r>
              <a:rPr lang="es-ES_tradnl" dirty="0"/>
              <a:t>se traduce a su vez en una </a:t>
            </a:r>
            <a:r>
              <a:rPr lang="es-ES_tradnl" dirty="0" err="1" smtClean="0"/>
              <a:t>disminuciÓn</a:t>
            </a:r>
            <a:r>
              <a:rPr lang="es-ES_tradnl" dirty="0" smtClean="0"/>
              <a:t> </a:t>
            </a:r>
            <a:r>
              <a:rPr lang="es-ES_tradnl" dirty="0"/>
              <a:t>en la demanda agregada y consecuentemente en una menor </a:t>
            </a:r>
            <a:r>
              <a:rPr lang="es-ES_tradnl" dirty="0" err="1" smtClean="0"/>
              <a:t>inflaciÓn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272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3. Canal de tipo de cambio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s-ES_tradnl" dirty="0"/>
              <a:t>El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suele hacer </a:t>
            </a:r>
            <a:r>
              <a:rPr lang="es-ES_tradnl" dirty="0" err="1" smtClean="0"/>
              <a:t>MÁs</a:t>
            </a:r>
            <a:r>
              <a:rPr lang="es-ES_tradnl" dirty="0" smtClean="0"/>
              <a:t> </a:t>
            </a:r>
            <a:r>
              <a:rPr lang="es-ES_tradnl" dirty="0"/>
              <a:t>atractivos los activos financieros </a:t>
            </a:r>
            <a:r>
              <a:rPr lang="es-ES_tradnl" dirty="0" err="1" smtClean="0"/>
              <a:t>domÉsticos</a:t>
            </a:r>
            <a:r>
              <a:rPr lang="es-ES_tradnl" dirty="0" smtClean="0"/>
              <a:t> </a:t>
            </a:r>
            <a:r>
              <a:rPr lang="es-ES_tradnl" dirty="0"/>
              <a:t>en </a:t>
            </a:r>
            <a:r>
              <a:rPr lang="es-ES_tradnl" dirty="0" err="1" smtClean="0"/>
              <a:t>relaciÓn</a:t>
            </a:r>
            <a:r>
              <a:rPr lang="es-ES_tradnl" dirty="0" smtClean="0"/>
              <a:t> </a:t>
            </a:r>
            <a:r>
              <a:rPr lang="es-ES_tradnl" dirty="0"/>
              <a:t>a los activos financieros extranjeros. Esto puede dar lugar a que se presente una </a:t>
            </a:r>
            <a:r>
              <a:rPr lang="es-ES_tradnl" dirty="0" err="1" smtClean="0"/>
              <a:t>apreciaciÓn</a:t>
            </a:r>
            <a:r>
              <a:rPr lang="es-ES_tradnl" dirty="0" smtClean="0"/>
              <a:t> </a:t>
            </a:r>
            <a:r>
              <a:rPr lang="es-ES_tradnl" dirty="0"/>
              <a:t>del tipo de cambio nominal que puede dar lugar a una </a:t>
            </a:r>
            <a:r>
              <a:rPr lang="es-ES_tradnl" dirty="0" err="1" smtClean="0"/>
              <a:t>reasignaciÓn</a:t>
            </a:r>
            <a:r>
              <a:rPr lang="es-ES_tradnl" dirty="0" smtClean="0"/>
              <a:t> </a:t>
            </a:r>
            <a:r>
              <a:rPr lang="es-ES_tradnl" dirty="0"/>
              <a:t>del gasto en la </a:t>
            </a:r>
            <a:r>
              <a:rPr lang="es-ES_tradnl" dirty="0" err="1" smtClean="0"/>
              <a:t>economÍa</a:t>
            </a:r>
            <a:r>
              <a:rPr lang="es-ES_tradnl" dirty="0"/>
              <a:t>. Ello debido a que el referido ajuste cambiario tiende a abaratar las importaciones y a encarecer las exportaciones. Ello tiende a disminuir la demanda agregada y eventualmente la </a:t>
            </a:r>
            <a:r>
              <a:rPr lang="es-ES_tradnl" dirty="0" err="1" smtClean="0"/>
              <a:t>inflaciÓn</a:t>
            </a:r>
            <a:r>
              <a:rPr lang="es-ES_tradnl" dirty="0"/>
              <a:t>. Por otra parte, la </a:t>
            </a:r>
            <a:r>
              <a:rPr lang="es-ES_tradnl" dirty="0" err="1" smtClean="0"/>
              <a:t>apreciaciÓn</a:t>
            </a:r>
            <a:r>
              <a:rPr lang="es-ES_tradnl" dirty="0" smtClean="0"/>
              <a:t> </a:t>
            </a:r>
            <a:r>
              <a:rPr lang="es-ES_tradnl" dirty="0"/>
              <a:t>del tipo de cambio significa una </a:t>
            </a:r>
            <a:r>
              <a:rPr lang="es-ES_tradnl" dirty="0" err="1" smtClean="0"/>
              <a:t>disminuciÓn</a:t>
            </a:r>
            <a:r>
              <a:rPr lang="es-ES_tradnl" dirty="0" smtClean="0"/>
              <a:t> </a:t>
            </a:r>
            <a:r>
              <a:rPr lang="es-ES_tradnl" dirty="0"/>
              <a:t>en el costo de los insumos importados que a su vez se traduce en menores costos para las empresas, lo que afecta favorablemente a la </a:t>
            </a:r>
            <a:r>
              <a:rPr lang="es-ES_tradnl" dirty="0" err="1" smtClean="0"/>
              <a:t>inflaciÓn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459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4. Canal del precio de otros activos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Un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tiende a hacer </a:t>
            </a:r>
            <a:r>
              <a:rPr lang="es-ES_tradnl" dirty="0" err="1" smtClean="0"/>
              <a:t>MÁs</a:t>
            </a:r>
            <a:r>
              <a:rPr lang="es-ES_tradnl" dirty="0" smtClean="0"/>
              <a:t> </a:t>
            </a:r>
            <a:r>
              <a:rPr lang="es-ES_tradnl" dirty="0"/>
              <a:t>atractiva la </a:t>
            </a:r>
            <a:r>
              <a:rPr lang="es-ES_tradnl" dirty="0" err="1" smtClean="0"/>
              <a:t>inversiÓn</a:t>
            </a:r>
            <a:r>
              <a:rPr lang="es-ES_tradnl" dirty="0" smtClean="0"/>
              <a:t> </a:t>
            </a:r>
            <a:r>
              <a:rPr lang="es-ES_tradnl" dirty="0"/>
              <a:t>en bonos y disminuye la demanda de acciones, por lo que el valor de mercado de estas </a:t>
            </a:r>
            <a:r>
              <a:rPr lang="es-ES_tradnl" dirty="0" smtClean="0"/>
              <a:t>Últimas</a:t>
            </a:r>
            <a:r>
              <a:rPr lang="es-ES_tradnl" dirty="0"/>
              <a:t>, </a:t>
            </a:r>
            <a:r>
              <a:rPr lang="es-ES_tradnl" dirty="0" smtClean="0"/>
              <a:t>ASÍ́ </a:t>
            </a:r>
            <a:r>
              <a:rPr lang="es-ES_tradnl" dirty="0"/>
              <a:t>como el de otros activos puede disminuir. Ante la </a:t>
            </a:r>
            <a:r>
              <a:rPr lang="es-ES_tradnl" dirty="0" err="1" smtClean="0"/>
              <a:t>caÍda</a:t>
            </a:r>
            <a:r>
              <a:rPr lang="es-ES_tradnl" dirty="0" smtClean="0"/>
              <a:t> </a:t>
            </a:r>
            <a:r>
              <a:rPr lang="es-ES_tradnl" dirty="0"/>
              <a:t>en el valor de mercado de las empresas, </a:t>
            </a:r>
            <a:r>
              <a:rPr lang="es-ES_tradnl" dirty="0" smtClean="0"/>
              <a:t>Éstas </a:t>
            </a:r>
            <a:r>
              <a:rPr lang="es-ES_tradnl" dirty="0"/>
              <a:t>pueden ver deteriorada su capacidad para acceder </a:t>
            </a:r>
            <a:r>
              <a:rPr lang="es-ES_tradnl" dirty="0" smtClean="0"/>
              <a:t>a </a:t>
            </a:r>
            <a:r>
              <a:rPr lang="es-ES_tradnl" dirty="0"/>
              <a:t>diversas fuentes de financiamiento, lo cual dificulta la </a:t>
            </a:r>
            <a:r>
              <a:rPr lang="es-ES_tradnl" dirty="0" err="1" smtClean="0"/>
              <a:t>realizaciÓn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smtClean="0"/>
              <a:t>nuevos proyectos </a:t>
            </a:r>
            <a:r>
              <a:rPr lang="es-ES_tradnl" dirty="0"/>
              <a:t>de </a:t>
            </a:r>
            <a:r>
              <a:rPr lang="es-ES_tradnl" dirty="0" err="1" smtClean="0"/>
              <a:t>inversiÓn</a:t>
            </a:r>
            <a:r>
              <a:rPr lang="es-ES_tradnl" dirty="0"/>
              <a:t>. Lo anterior </a:t>
            </a:r>
            <a:r>
              <a:rPr lang="es-ES_tradnl" dirty="0" err="1" smtClean="0"/>
              <a:t>tambiÉn</a:t>
            </a:r>
            <a:r>
              <a:rPr lang="es-ES_tradnl" dirty="0" smtClean="0"/>
              <a:t> </a:t>
            </a:r>
            <a:r>
              <a:rPr lang="es-ES_tradnl" dirty="0"/>
              <a:t>conduce a una menor demanda agregada y a una </a:t>
            </a:r>
            <a:r>
              <a:rPr lang="es-ES_tradnl" dirty="0" err="1" smtClean="0"/>
              <a:t>disminuciÓn</a:t>
            </a:r>
            <a:r>
              <a:rPr lang="es-ES_tradnl" dirty="0" smtClean="0"/>
              <a:t> </a:t>
            </a:r>
            <a:r>
              <a:rPr lang="es-ES_tradnl" dirty="0"/>
              <a:t>en la </a:t>
            </a:r>
            <a:r>
              <a:rPr lang="es-ES_tradnl" dirty="0" err="1" smtClean="0"/>
              <a:t>inflaciÓn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7904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Canal de las expectativas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Las decisiones de </a:t>
            </a:r>
            <a:r>
              <a:rPr lang="es-ES_tradnl" dirty="0" err="1" smtClean="0"/>
              <a:t>polÍtica</a:t>
            </a:r>
            <a:r>
              <a:rPr lang="es-ES_tradnl" dirty="0" smtClean="0"/>
              <a:t> </a:t>
            </a:r>
            <a:r>
              <a:rPr lang="es-ES_tradnl" dirty="0"/>
              <a:t>monetaria tienen efectos sobre las expectativas acerca del </a:t>
            </a:r>
            <a:r>
              <a:rPr lang="es-ES_tradnl" dirty="0" err="1" smtClean="0"/>
              <a:t>desempeÑo</a:t>
            </a:r>
            <a:r>
              <a:rPr lang="es-ES_tradnl" dirty="0" smtClean="0"/>
              <a:t> </a:t>
            </a:r>
            <a:r>
              <a:rPr lang="es-ES_tradnl" dirty="0"/>
              <a:t>futuro de la </a:t>
            </a:r>
            <a:r>
              <a:rPr lang="es-ES_tradnl" dirty="0" err="1" smtClean="0"/>
              <a:t>economÍa</a:t>
            </a:r>
            <a:r>
              <a:rPr lang="es-ES_tradnl" dirty="0" smtClean="0"/>
              <a:t> </a:t>
            </a:r>
            <a:r>
              <a:rPr lang="es-ES_tradnl" dirty="0"/>
              <a:t>y, en particular, el de los precios. Es precisamente con base en dichas expectativas que los agentes </a:t>
            </a:r>
            <a:r>
              <a:rPr lang="es-ES_tradnl" dirty="0" err="1" smtClean="0"/>
              <a:t>econÓmicos</a:t>
            </a:r>
            <a:r>
              <a:rPr lang="es-ES_tradnl" dirty="0" smtClean="0"/>
              <a:t> </a:t>
            </a:r>
            <a:r>
              <a:rPr lang="es-ES_tradnl" dirty="0"/>
              <a:t>realizan el proceso por el cual determinan sus precios. A su vez, las expectativas de </a:t>
            </a:r>
            <a:r>
              <a:rPr lang="es-ES_tradnl" dirty="0" err="1" smtClean="0"/>
              <a:t>inflaciÓn</a:t>
            </a:r>
            <a:r>
              <a:rPr lang="es-ES_tradnl" dirty="0" smtClean="0"/>
              <a:t> </a:t>
            </a:r>
            <a:r>
              <a:rPr lang="es-ES_tradnl" dirty="0"/>
              <a:t>tienen efectos sobre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y </a:t>
            </a:r>
            <a:r>
              <a:rPr lang="es-ES_tradnl" dirty="0" smtClean="0"/>
              <a:t>Éstas </a:t>
            </a:r>
            <a:r>
              <a:rPr lang="es-ES_tradnl" dirty="0"/>
              <a:t>sobre la demanda y oferta agregada a </a:t>
            </a:r>
            <a:r>
              <a:rPr lang="es-ES_tradnl" dirty="0" err="1" smtClean="0"/>
              <a:t>travÉs</a:t>
            </a:r>
            <a:r>
              <a:rPr lang="es-ES_tradnl" dirty="0" smtClean="0"/>
              <a:t> </a:t>
            </a:r>
            <a:r>
              <a:rPr lang="es-ES_tradnl" dirty="0"/>
              <a:t>de los canales mencionados anteriormente. Para ilustrar el papel que tienen las expectativas de </a:t>
            </a:r>
            <a:r>
              <a:rPr lang="es-ES_tradnl" dirty="0" err="1" smtClean="0"/>
              <a:t>inflaciÓn</a:t>
            </a:r>
            <a:r>
              <a:rPr lang="es-ES_tradnl" dirty="0" smtClean="0"/>
              <a:t> </a:t>
            </a:r>
            <a:r>
              <a:rPr lang="es-ES_tradnl" dirty="0"/>
              <a:t>en la </a:t>
            </a:r>
            <a:r>
              <a:rPr lang="es-ES_tradnl" dirty="0" err="1" smtClean="0"/>
              <a:t>economÍa</a:t>
            </a:r>
            <a:r>
              <a:rPr lang="es-ES_tradnl" dirty="0" smtClean="0"/>
              <a:t> </a:t>
            </a:r>
            <a:r>
              <a:rPr lang="es-ES_tradnl" dirty="0"/>
              <a:t>es importante destacar que las previsiones sobre costos e ingresos futuros de las empresas son muy importantes para determinar los precios y niveles de </a:t>
            </a:r>
            <a:r>
              <a:rPr lang="es-ES_tradnl" dirty="0" err="1" smtClean="0"/>
              <a:t>producciÓn</a:t>
            </a:r>
            <a:r>
              <a:rPr lang="es-ES_tradnl" dirty="0" smtClean="0"/>
              <a:t> </a:t>
            </a:r>
            <a:r>
              <a:rPr lang="es-ES_tradnl" dirty="0"/>
              <a:t>de los bienes y servicios que </a:t>
            </a:r>
            <a:r>
              <a:rPr lang="es-ES_tradnl" dirty="0" smtClean="0"/>
              <a:t>Éstas </a:t>
            </a:r>
            <a:r>
              <a:rPr lang="es-ES_tradnl" dirty="0"/>
              <a:t>ofrecen.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55943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921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 y Concepto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política </a:t>
            </a:r>
            <a:r>
              <a:rPr lang="es-ES_tradnl" dirty="0"/>
              <a:t>monetaria es el conjunto de acciones que el Banco de México lleva a cabo para influir sobre las tasas de interés y las expectativas inflacionarias del público, a fin de que la evolución de los precios sea congruente con el objetivo de mantener un entorno de inflación baja y estable. Al procurar el objetivo de mantener un entorno de inflación baja y estable, el Banco de México contribuye a establecer condiciones propicias para el crecimiento económico sostenido y, por lo tanto, para la creación de empleos </a:t>
            </a:r>
            <a:r>
              <a:rPr lang="es-ES_tradnl" dirty="0" smtClean="0"/>
              <a:t>permanentes</a:t>
            </a:r>
          </a:p>
          <a:p>
            <a:r>
              <a:rPr lang="es-ES_tradnl" dirty="0"/>
              <a:t>http://</a:t>
            </a:r>
            <a:r>
              <a:rPr lang="es-ES_tradnl" dirty="0" err="1"/>
              <a:t>www.banxico.org.mx</a:t>
            </a:r>
            <a:r>
              <a:rPr lang="es-ES_tradnl" dirty="0"/>
              <a:t>/</a:t>
            </a:r>
            <a:r>
              <a:rPr lang="es-ES_tradnl" dirty="0" err="1"/>
              <a:t>politica</a:t>
            </a:r>
            <a:r>
              <a:rPr lang="es-ES_tradnl" dirty="0"/>
              <a:t>-monetaria-e-</a:t>
            </a:r>
            <a:r>
              <a:rPr lang="es-ES_tradnl" dirty="0" err="1"/>
              <a:t>inflacion</a:t>
            </a:r>
            <a:r>
              <a:rPr lang="es-ES_tradnl" dirty="0"/>
              <a:t>/material-de-referencia/</a:t>
            </a:r>
            <a:r>
              <a:rPr lang="es-ES_tradnl" dirty="0" err="1"/>
              <a:t>basico</a:t>
            </a:r>
            <a:r>
              <a:rPr lang="es-ES_tradnl" dirty="0"/>
              <a:t>/fichas-sobre-</a:t>
            </a:r>
            <a:r>
              <a:rPr lang="es-ES_tradnl" dirty="0" err="1"/>
              <a:t>politica</a:t>
            </a:r>
            <a:r>
              <a:rPr lang="es-ES_tradnl" dirty="0"/>
              <a:t>-monetaria-e-</a:t>
            </a:r>
            <a:r>
              <a:rPr lang="es-ES_tradnl" dirty="0" err="1"/>
              <a:t>inflacion</a:t>
            </a:r>
            <a:r>
              <a:rPr lang="es-ES_tradnl" dirty="0"/>
              <a:t>/fichas-</a:t>
            </a:r>
            <a:r>
              <a:rPr lang="es-ES_tradnl" dirty="0" err="1"/>
              <a:t>politica</a:t>
            </a:r>
            <a:r>
              <a:rPr lang="es-ES_tradnl" dirty="0"/>
              <a:t>-monetaria-</a:t>
            </a:r>
            <a:r>
              <a:rPr lang="es-ES_tradnl" dirty="0" err="1"/>
              <a:t>inf.html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703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Función de Banxico como Banco Central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Los bancos centrales son las autoridades responsables de proveer de moneda y de instrumentar la </a:t>
            </a:r>
            <a:r>
              <a:rPr lang="es-ES_tradnl" dirty="0" err="1"/>
              <a:t>política</a:t>
            </a:r>
            <a:r>
              <a:rPr lang="es-ES_tradnl" dirty="0"/>
              <a:t> monetaria. Esta </a:t>
            </a:r>
            <a:r>
              <a:rPr lang="es-ES_tradnl" dirty="0" err="1"/>
              <a:t>última</a:t>
            </a:r>
            <a:r>
              <a:rPr lang="es-ES_tradnl" dirty="0"/>
              <a:t> esta asociada al conjunto de acciones a </a:t>
            </a:r>
            <a:r>
              <a:rPr lang="es-ES_tradnl" dirty="0" err="1"/>
              <a:t>través</a:t>
            </a:r>
            <a:r>
              <a:rPr lang="es-ES_tradnl" dirty="0"/>
              <a:t> de las cuales la autoridad monetaria determina las condiciones bajo las cuales proporciona el dinero que circula en la </a:t>
            </a:r>
            <a:r>
              <a:rPr lang="es-ES_tradnl" dirty="0" err="1"/>
              <a:t>economía</a:t>
            </a:r>
            <a:r>
              <a:rPr lang="es-ES_tradnl" dirty="0"/>
              <a:t>, con lo cual influye en el comportamiento de la tasa de </a:t>
            </a:r>
            <a:r>
              <a:rPr lang="es-ES_tradnl" dirty="0" err="1"/>
              <a:t>interés</a:t>
            </a:r>
            <a:r>
              <a:rPr lang="es-ES_tradnl" dirty="0"/>
              <a:t> de corto plazo.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0178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la mejor </a:t>
            </a:r>
            <a:r>
              <a:rPr lang="es-ES_tradnl" dirty="0" err="1"/>
              <a:t>contribución</a:t>
            </a:r>
            <a:r>
              <a:rPr lang="es-ES_tradnl" dirty="0"/>
              <a:t> que la </a:t>
            </a:r>
            <a:r>
              <a:rPr lang="es-ES_tradnl" dirty="0" err="1"/>
              <a:t>política</a:t>
            </a:r>
            <a:r>
              <a:rPr lang="es-ES_tradnl" dirty="0"/>
              <a:t> monetaria puede hacer para fomentar el crecimiento </a:t>
            </a:r>
            <a:r>
              <a:rPr lang="es-ES_tradnl" dirty="0" err="1"/>
              <a:t>económico</a:t>
            </a:r>
            <a:r>
              <a:rPr lang="es-ES_tradnl" dirty="0"/>
              <a:t> sostenido es procurando la estabilidad de precios. </a:t>
            </a:r>
            <a:endParaRPr lang="es-ES_tradnl" dirty="0"/>
          </a:p>
          <a:p>
            <a:r>
              <a:rPr lang="es-ES_tradnl" dirty="0"/>
              <a:t>el banco central no tiene un control directo sobre los precios ya que </a:t>
            </a:r>
            <a:r>
              <a:rPr lang="es-ES_tradnl" dirty="0" err="1"/>
              <a:t>éstos</a:t>
            </a:r>
            <a:r>
              <a:rPr lang="es-ES_tradnl" dirty="0"/>
              <a:t> se determinan como resultado de la </a:t>
            </a:r>
            <a:r>
              <a:rPr lang="es-ES_tradnl" dirty="0" err="1"/>
              <a:t>interacción</a:t>
            </a:r>
            <a:r>
              <a:rPr lang="es-ES_tradnl" dirty="0"/>
              <a:t> entre la oferta y demanda de diversos bienes o servicios. Sin embargo, a </a:t>
            </a:r>
            <a:r>
              <a:rPr lang="es-ES_tradnl" dirty="0" err="1"/>
              <a:t>través</a:t>
            </a:r>
            <a:r>
              <a:rPr lang="es-ES_tradnl" dirty="0"/>
              <a:t> de la </a:t>
            </a:r>
            <a:r>
              <a:rPr lang="es-ES_tradnl" dirty="0" err="1"/>
              <a:t>política</a:t>
            </a:r>
            <a:r>
              <a:rPr lang="es-ES_tradnl" dirty="0"/>
              <a:t> monetaria el banco central puede influir sobre el proceso de </a:t>
            </a:r>
            <a:r>
              <a:rPr lang="es-ES_tradnl" dirty="0" err="1"/>
              <a:t>determinación</a:t>
            </a:r>
            <a:r>
              <a:rPr lang="es-ES_tradnl" dirty="0"/>
              <a:t> de precios y </a:t>
            </a:r>
            <a:r>
              <a:rPr lang="es-ES_tradnl" dirty="0" err="1"/>
              <a:t>asi</a:t>
            </a:r>
            <a:r>
              <a:rPr lang="es-ES_tradnl" dirty="0"/>
              <a:t>́ cumplir con su meta de </a:t>
            </a:r>
            <a:r>
              <a:rPr lang="es-ES_tradnl" dirty="0" err="1"/>
              <a:t>inflación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466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Simulador de inflación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La </a:t>
            </a:r>
            <a:r>
              <a:rPr lang="es-ES_tradnl" b="1" dirty="0"/>
              <a:t>inflación</a:t>
            </a:r>
            <a:r>
              <a:rPr lang="es-ES_tradnl" dirty="0"/>
              <a:t> es el aumento generalizado y sostenido de los precios de bienes y servicios en un país. </a:t>
            </a:r>
            <a:endParaRPr lang="es-ES_tradnl" dirty="0" smtClean="0"/>
          </a:p>
          <a:p>
            <a:r>
              <a:rPr lang="es-ES_tradnl" dirty="0" smtClean="0">
                <a:hlinkClick r:id="rId2"/>
              </a:rPr>
              <a:t>http</a:t>
            </a:r>
            <a:r>
              <a:rPr lang="es-ES_tradnl" dirty="0">
                <a:hlinkClick r:id="rId2"/>
              </a:rPr>
              <a:t>://</a:t>
            </a:r>
            <a:r>
              <a:rPr lang="es-ES_tradnl" dirty="0" smtClean="0">
                <a:hlinkClick r:id="rId2"/>
              </a:rPr>
              <a:t>www.inegi.org.mx/sistemas/indiceprecios/CalculadoraInflacion.aspx</a:t>
            </a:r>
            <a:endParaRPr lang="es-ES_tradnl" dirty="0" smtClean="0"/>
          </a:p>
          <a:p>
            <a:r>
              <a:rPr lang="es-ES_tradnl" dirty="0">
                <a:hlinkClick r:id="rId3"/>
              </a:rPr>
              <a:t>https://</a:t>
            </a:r>
            <a:r>
              <a:rPr lang="es-ES_tradnl" dirty="0" smtClean="0">
                <a:hlinkClick r:id="rId3"/>
              </a:rPr>
              <a:t>www.educacionfinancierabancomer.com/Simulador/La-inflacion-en-mis-finanzas/Views/Calculators/calculaInflacion.html</a:t>
            </a:r>
            <a:endParaRPr lang="es-ES_tradnl" dirty="0" smtClean="0"/>
          </a:p>
          <a:p>
            <a:r>
              <a:rPr lang="es-ES_tradnl" dirty="0">
                <a:hlinkClick r:id="rId4"/>
              </a:rPr>
              <a:t>https://</a:t>
            </a:r>
            <a:r>
              <a:rPr lang="es-ES_tradnl" dirty="0" smtClean="0">
                <a:hlinkClick r:id="rId4"/>
              </a:rPr>
              <a:t>www.educacionfinancierabancomer.com/Simulador/La-inflacion-en-mis-finanzas/mainVideo.html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567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Lainflación</a:t>
            </a:r>
            <a:r>
              <a:rPr lang="es-ES_tradnl" dirty="0" smtClean="0"/>
              <a:t> y la demanda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www.educacionfinancierabancomer.com/Simulador/La-inflacion-en-mis-finanzas/Views/Calculators/inflacion.html</a:t>
            </a:r>
            <a:endParaRPr lang="es-ES_tradnl" dirty="0" smtClean="0"/>
          </a:p>
          <a:p>
            <a:r>
              <a:rPr lang="es-ES_tradnl" dirty="0">
                <a:hlinkClick r:id="rId3"/>
              </a:rPr>
              <a:t>https://</a:t>
            </a:r>
            <a:r>
              <a:rPr lang="es-ES_tradnl" dirty="0" smtClean="0">
                <a:hlinkClick r:id="rId3"/>
              </a:rPr>
              <a:t>www.educacionfinancierabancomer.com/Simulador/La-inflacion-en-mis-finanzas/Views/Activities/pesoBanco.html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7567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Primera etapa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s-ES_tradnl" dirty="0"/>
              <a:t>los bancos centrales conducen su </a:t>
            </a:r>
            <a:r>
              <a:rPr lang="es-ES_tradnl" dirty="0" err="1"/>
              <a:t>política</a:t>
            </a:r>
            <a:r>
              <a:rPr lang="es-ES_tradnl" dirty="0"/>
              <a:t> monetaria afectando las condiciones bajo las cuales satisfacen las necesidades de liquidez en la </a:t>
            </a:r>
            <a:r>
              <a:rPr lang="es-ES_tradnl" dirty="0" err="1" smtClean="0"/>
              <a:t>econoMía</a:t>
            </a:r>
            <a:r>
              <a:rPr lang="es-ES_tradnl" dirty="0"/>
              <a:t>, lo que </a:t>
            </a:r>
            <a:r>
              <a:rPr lang="es-ES_tradnl" dirty="0" smtClean="0"/>
              <a:t>podría </a:t>
            </a:r>
            <a:r>
              <a:rPr lang="es-ES_tradnl" dirty="0"/>
              <a:t>definirse como la primera etapa del mecanismo de </a:t>
            </a:r>
            <a:r>
              <a:rPr lang="es-ES_tradnl" dirty="0" smtClean="0"/>
              <a:t>transmisión</a:t>
            </a:r>
            <a:r>
              <a:rPr lang="es-ES_tradnl" dirty="0"/>
              <a:t>. Esto se lleva a cabo a </a:t>
            </a:r>
            <a:r>
              <a:rPr lang="es-ES_tradnl" dirty="0" smtClean="0"/>
              <a:t>través </a:t>
            </a:r>
            <a:r>
              <a:rPr lang="es-ES_tradnl" dirty="0"/>
              <a:t>de las condiciones bajo las cuales la autoridad monetaria proporciona dicha liquidez a los participantes en el mercado de dinero, ya sea mediante modificaciones en algunos rubros del balance del banco central o con algunas medidas que influyan de manera </a:t>
            </a:r>
            <a:r>
              <a:rPr lang="es-ES_tradnl" dirty="0" smtClean="0"/>
              <a:t>MÁS directa </a:t>
            </a:r>
            <a:r>
              <a:rPr lang="es-ES_tradnl" dirty="0"/>
              <a:t>sobre las tasas de </a:t>
            </a:r>
            <a:r>
              <a:rPr lang="es-ES_tradnl" dirty="0" err="1" smtClean="0"/>
              <a:t>interÉs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7307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Segunda etapa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Los principales elementos de la segunda etapa del mecanismo de </a:t>
            </a:r>
            <a:r>
              <a:rPr lang="es-ES_tradnl" dirty="0" err="1" smtClean="0"/>
              <a:t>transmisiÓn</a:t>
            </a:r>
            <a:r>
              <a:rPr lang="es-ES_tradnl" dirty="0" smtClean="0"/>
              <a:t> </a:t>
            </a:r>
            <a:r>
              <a:rPr lang="es-ES_tradnl" dirty="0"/>
              <a:t>se pueden dividir para su </a:t>
            </a:r>
            <a:r>
              <a:rPr lang="es-ES_tradnl" dirty="0" err="1" smtClean="0"/>
              <a:t>explicaciÒn</a:t>
            </a:r>
            <a:r>
              <a:rPr lang="es-ES_tradnl" dirty="0" smtClean="0"/>
              <a:t> </a:t>
            </a:r>
            <a:r>
              <a:rPr lang="es-ES_tradnl" dirty="0"/>
              <a:t>en cuatro canales a </a:t>
            </a:r>
            <a:r>
              <a:rPr lang="es-ES_tradnl" dirty="0" err="1" smtClean="0"/>
              <a:t>travÉs</a:t>
            </a:r>
            <a:r>
              <a:rPr lang="es-ES_tradnl" dirty="0" smtClean="0"/>
              <a:t> </a:t>
            </a:r>
            <a:r>
              <a:rPr lang="es-ES_tradnl" dirty="0"/>
              <a:t>de los cuales la tasa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de corto plazo puede influir sobre la demanda y oferta agregada y posteriormente los precios.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284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1.Canal </a:t>
            </a:r>
            <a:r>
              <a:rPr lang="es-ES_tradnl" dirty="0"/>
              <a:t>de Tasas de </a:t>
            </a:r>
            <a:r>
              <a:rPr lang="es-ES_tradnl" dirty="0" err="1"/>
              <a:t>Interés</a:t>
            </a:r>
            <a:r>
              <a:rPr lang="es-ES_tradnl" dirty="0"/>
              <a:t>. 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En </a:t>
            </a:r>
            <a:r>
              <a:rPr lang="es-ES_tradnl" dirty="0"/>
              <a:t>general, las tasas de mediano y largo plazo dependen, entre otros factores, de la expectativa que se tenga para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de corto plazo en el futuro. </a:t>
            </a:r>
            <a:r>
              <a:rPr lang="es-ES_tradnl" dirty="0" err="1" smtClean="0"/>
              <a:t>AsiÍ</a:t>
            </a:r>
            <a:r>
              <a:rPr lang="es-ES_tradnl" dirty="0" smtClean="0"/>
              <a:t>, </a:t>
            </a:r>
            <a:r>
              <a:rPr lang="es-ES_tradnl" dirty="0"/>
              <a:t>cuando el banco central induce cambios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de corto plazo, </a:t>
            </a:r>
            <a:r>
              <a:rPr lang="es-ES_tradnl" dirty="0" err="1" smtClean="0"/>
              <a:t>eEstos</a:t>
            </a:r>
            <a:r>
              <a:rPr lang="es-ES_tradnl" dirty="0" smtClean="0"/>
              <a:t> </a:t>
            </a:r>
            <a:r>
              <a:rPr lang="es-ES_tradnl" dirty="0"/>
              <a:t>pueden repercutir en toda la curva de tasas de </a:t>
            </a:r>
            <a:r>
              <a:rPr lang="es-ES_tradnl" dirty="0" err="1" smtClean="0"/>
              <a:t>interÉs</a:t>
            </a:r>
            <a:r>
              <a:rPr lang="es-ES_tradnl" dirty="0"/>
              <a:t>. Es </a:t>
            </a:r>
            <a:r>
              <a:rPr lang="es-ES_tradnl" dirty="0" smtClean="0"/>
              <a:t>importante </a:t>
            </a:r>
            <a:r>
              <a:rPr lang="es-ES_tradnl" dirty="0"/>
              <a:t>destacar que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nominales a diferentes horizontes </a:t>
            </a:r>
            <a:r>
              <a:rPr lang="es-ES_tradnl" dirty="0" err="1" smtClean="0"/>
              <a:t>tambiÉn</a:t>
            </a:r>
            <a:r>
              <a:rPr lang="es-ES_tradnl" dirty="0" smtClean="0"/>
              <a:t> </a:t>
            </a:r>
            <a:r>
              <a:rPr lang="es-ES_tradnl" dirty="0"/>
              <a:t>dependen de las expectativas de </a:t>
            </a:r>
            <a:r>
              <a:rPr lang="es-ES_tradnl" dirty="0" err="1" smtClean="0"/>
              <a:t>inflaciÓn</a:t>
            </a:r>
            <a:r>
              <a:rPr lang="es-ES_tradnl" dirty="0" smtClean="0"/>
              <a:t> </a:t>
            </a:r>
            <a:r>
              <a:rPr lang="es-ES_tradnl" dirty="0"/>
              <a:t>que se tengan para dichos plazos (a mayores expectativas de </a:t>
            </a:r>
            <a:r>
              <a:rPr lang="es-ES_tradnl" dirty="0" err="1" smtClean="0"/>
              <a:t>inflaciÓn</a:t>
            </a:r>
            <a:r>
              <a:rPr lang="es-ES_tradnl" dirty="0"/>
              <a:t>, mayores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nominales). En general, ante un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reales se desincentivan los rubros de gasto en la </a:t>
            </a:r>
            <a:r>
              <a:rPr lang="es-ES_tradnl" dirty="0" err="1" smtClean="0"/>
              <a:t>economÍa</a:t>
            </a:r>
            <a:r>
              <a:rPr lang="es-ES_tradnl" dirty="0"/>
              <a:t>. Por un lado, al aumentar el costo del capital para financiar proyectos, se desincentiva la </a:t>
            </a:r>
            <a:r>
              <a:rPr lang="es-ES_tradnl" dirty="0" err="1" smtClean="0"/>
              <a:t>inversiÓn</a:t>
            </a:r>
            <a:r>
              <a:rPr lang="es-ES_tradnl" dirty="0"/>
              <a:t>. Por otro, el aumento en las tasas de </a:t>
            </a:r>
            <a:r>
              <a:rPr lang="es-ES_tradnl" dirty="0" err="1" smtClean="0"/>
              <a:t>interÉs</a:t>
            </a:r>
            <a:r>
              <a:rPr lang="es-ES_tradnl" dirty="0" smtClean="0"/>
              <a:t> </a:t>
            </a:r>
            <a:r>
              <a:rPr lang="es-ES_tradnl" dirty="0"/>
              <a:t>reales </a:t>
            </a:r>
            <a:r>
              <a:rPr lang="es-ES_tradnl" dirty="0" err="1" smtClean="0"/>
              <a:t>tambiÉn</a:t>
            </a:r>
            <a:r>
              <a:rPr lang="es-ES_tradnl" dirty="0" smtClean="0"/>
              <a:t> </a:t>
            </a:r>
            <a:r>
              <a:rPr lang="es-ES_tradnl" dirty="0"/>
              <a:t>aumenta el costo de oportunidad del consumo, por lo que </a:t>
            </a:r>
            <a:r>
              <a:rPr lang="es-ES_tradnl" dirty="0" smtClean="0"/>
              <a:t>este </a:t>
            </a:r>
            <a:r>
              <a:rPr lang="es-ES_tradnl" dirty="0"/>
              <a:t>tiende a disminuir. Ambos elementos inciden sobre la demanda agregada y eventualmente la </a:t>
            </a:r>
            <a:r>
              <a:rPr lang="es-ES_tradnl" dirty="0" smtClean="0"/>
              <a:t>inflación</a:t>
            </a:r>
            <a:r>
              <a:rPr lang="es-ES_tradnl" dirty="0"/>
              <a:t>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193177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465</TotalTime>
  <Words>1079</Words>
  <Application>Microsoft Macintosh PowerPoint</Application>
  <PresentationFormat>Panorámica</PresentationFormat>
  <Paragraphs>31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Tw Cen MT</vt:lpstr>
      <vt:lpstr>Arial</vt:lpstr>
      <vt:lpstr>Gota</vt:lpstr>
      <vt:lpstr>Política monetaria</vt:lpstr>
      <vt:lpstr>Objetivo y Concepto</vt:lpstr>
      <vt:lpstr>Función de Banxico como Banco Central</vt:lpstr>
      <vt:lpstr>Presentación de PowerPoint</vt:lpstr>
      <vt:lpstr>Simulador de inflación</vt:lpstr>
      <vt:lpstr>Lainflación y la demanda</vt:lpstr>
      <vt:lpstr>Primera etapa</vt:lpstr>
      <vt:lpstr>Segunda etapa</vt:lpstr>
      <vt:lpstr>1.Canal de Tasas de Interés.  </vt:lpstr>
      <vt:lpstr>2.Canal de crédito</vt:lpstr>
      <vt:lpstr>3. Canal de tipo de cambio</vt:lpstr>
      <vt:lpstr>4. Canal del precio de otros activos</vt:lpstr>
      <vt:lpstr>Canal de las expectativas</vt:lpstr>
      <vt:lpstr>Presentación de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monetaria</dc:title>
  <dc:creator>Usuario de Microsoft Office</dc:creator>
  <cp:lastModifiedBy>Usuario de Microsoft Office</cp:lastModifiedBy>
  <cp:revision>9</cp:revision>
  <dcterms:created xsi:type="dcterms:W3CDTF">2018-02-28T17:49:50Z</dcterms:created>
  <dcterms:modified xsi:type="dcterms:W3CDTF">2018-03-01T01:35:17Z</dcterms:modified>
</cp:coreProperties>
</file>