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6"/>
  </p:normalViewPr>
  <p:slideViewPr>
    <p:cSldViewPr snapToGrid="0" snapToObjects="1">
      <p:cViewPr varScale="1">
        <p:scale>
          <a:sx n="124" d="100"/>
          <a:sy n="124"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x-non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jXaafZisSc" TargetMode="External"/><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Ds5GgQnW1c"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1s57kr1QvRc"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milenio.com/firmas/maximiliano_gracia_hernandez/Relaciones_comerciales-Mexico_Union_Europea_18_727307318.html" TargetMode="External"/><Relationship Id="rId4" Type="http://schemas.openxmlformats.org/officeDocument/2006/relationships/hyperlink" Target="https://www.wto.org/spanish/news_s/news18_s/safe_eec_27mar18_s.htm" TargetMode="External"/><Relationship Id="rId5" Type="http://schemas.openxmlformats.org/officeDocument/2006/relationships/hyperlink" Target="http://www.consilium.europa.eu/es/policies/trade-policy/" TargetMode="External"/><Relationship Id="rId6" Type="http://schemas.openxmlformats.org/officeDocument/2006/relationships/hyperlink" Target="https://www.researchgate.net/publication/26612433_Las_politicas_comercial_y_de_cooperacion_de_la_Union_Europea_fuente_de_oportunidades_para_empresas_mexicanas_y_europeas" TargetMode="External"/><Relationship Id="rId7" Type="http://schemas.openxmlformats.org/officeDocument/2006/relationships/hyperlink" Target="https://europa.eu/european-union/index_es" TargetMode="External"/><Relationship Id="rId8" Type="http://schemas.openxmlformats.org/officeDocument/2006/relationships/hyperlink" Target="https://europa.eu/european-union/about-eu/money/euro_es#euro" TargetMode="External"/><Relationship Id="rId9" Type="http://schemas.openxmlformats.org/officeDocument/2006/relationships/hyperlink" Target="http://www.ejournal.unam.mx/rca/206/RCA20605.pdf"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HjybKIlKKUk" TargetMode="External"/><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www.ecb.europa.eu/stats/monetary/rates/html/index.en.html" TargetMode="External"/><Relationship Id="rId4" Type="http://schemas.openxmlformats.org/officeDocument/2006/relationships/hyperlink" Target="https://ec.europa.eu/info/business-economy-euro/economic-and-fiscal-policy-coordination/eu-economic-governance-monitoring-prevention-correction/stability-and-growth-pact_en"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A-41JTWgNs" TargetMode="External"/><Relationship Id="rId4" Type="http://schemas.openxmlformats.org/officeDocument/2006/relationships/image" Target="../media/image5.jp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x-none"/>
              <a:t>Unión Europea</a:t>
            </a:r>
            <a:endParaRPr/>
          </a:p>
        </p:txBody>
      </p:sp>
      <p:sp>
        <p:nvSpPr>
          <p:cNvPr id="67" name="Shape 67"/>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Espinoza García Itzel Citlalli</a:t>
            </a:r>
            <a:endParaRPr/>
          </a:p>
          <a:p>
            <a:pPr marL="0" lvl="0" indent="0">
              <a:spcBef>
                <a:spcPts val="0"/>
              </a:spcBef>
              <a:spcAft>
                <a:spcPts val="0"/>
              </a:spcAft>
              <a:buNone/>
            </a:pPr>
            <a:r>
              <a:rPr lang="x-none"/>
              <a:t>Solis Solis Maria de Jesus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311700" y="1995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3F4A52"/>
                </a:solidFill>
                <a:highlight>
                  <a:schemeClr val="lt1"/>
                </a:highlight>
              </a:rPr>
              <a:t>Más de 30 millones de empleos en la UE dependen de las exportaciones fuera de la UE. Por tanto, el comercio es un motor de crecimiento y una prioridad fundamental para la UE.La política comercial es </a:t>
            </a:r>
            <a:r>
              <a:rPr lang="x-none" b="1">
                <a:solidFill>
                  <a:srgbClr val="3F4A52"/>
                </a:solidFill>
                <a:highlight>
                  <a:schemeClr val="lt1"/>
                </a:highlight>
              </a:rPr>
              <a:t>competencia exclusiva de la UE</a:t>
            </a:r>
            <a:r>
              <a:rPr lang="x-none">
                <a:solidFill>
                  <a:srgbClr val="3F4A52"/>
                </a:solidFill>
                <a:highlight>
                  <a:schemeClr val="lt1"/>
                </a:highlight>
              </a:rPr>
              <a:t>, lo que significa que es la UE, y no los Estados miembros, la que legisla sobre cuestiones comerciales y celebra acuerdos comerciales internacionales.</a:t>
            </a:r>
            <a:endParaRPr>
              <a:solidFill>
                <a:srgbClr val="3F4A52"/>
              </a:solidFill>
              <a:highlight>
                <a:srgbClr val="FFFFFF"/>
              </a:highlight>
            </a:endParaRPr>
          </a:p>
          <a:p>
            <a:pPr marL="0" lvl="0" indent="0">
              <a:spcBef>
                <a:spcPts val="1600"/>
              </a:spcBef>
              <a:spcAft>
                <a:spcPts val="1600"/>
              </a:spcAft>
              <a:buNone/>
            </a:pPr>
            <a:r>
              <a:rPr lang="x-none">
                <a:solidFill>
                  <a:srgbClr val="3F4A52"/>
                </a:solidFill>
                <a:highlight>
                  <a:srgbClr val="FFFFFF"/>
                </a:highlight>
              </a:rPr>
              <a:t>La UE quiere asegurarse de que los productos importados se venden a un </a:t>
            </a:r>
            <a:r>
              <a:rPr lang="x-none" b="1">
                <a:solidFill>
                  <a:srgbClr val="3F4A52"/>
                </a:solidFill>
                <a:highlight>
                  <a:srgbClr val="FFFFFF"/>
                </a:highlight>
              </a:rPr>
              <a:t>precio justo y equitativo</a:t>
            </a:r>
            <a:r>
              <a:rPr lang="x-none">
                <a:solidFill>
                  <a:srgbClr val="3F4A52"/>
                </a:solidFill>
                <a:highlight>
                  <a:srgbClr val="FFFFFF"/>
                </a:highlight>
              </a:rPr>
              <a:t> en la UE, con independencia de su lugar de procedencia. La normativa comercial en forma de </a:t>
            </a:r>
            <a:r>
              <a:rPr lang="x-none" b="1">
                <a:solidFill>
                  <a:srgbClr val="3F4A52"/>
                </a:solidFill>
                <a:highlight>
                  <a:srgbClr val="FFFFFF"/>
                </a:highlight>
              </a:rPr>
              <a:t>instrumentos de defensa comercial </a:t>
            </a:r>
            <a:r>
              <a:rPr lang="x-none">
                <a:solidFill>
                  <a:srgbClr val="3F4A52"/>
                </a:solidFill>
                <a:highlight>
                  <a:srgbClr val="FFFFFF"/>
                </a:highlight>
              </a:rPr>
              <a:t>constituye un medio para proteger a los productores de la UE de los perjuicios y hacer frente a la competencia desleal por parte de empresas extranjeras, como en el caso del </a:t>
            </a:r>
            <a:r>
              <a:rPr lang="x-none" b="1">
                <a:solidFill>
                  <a:srgbClr val="3F4A52"/>
                </a:solidFill>
                <a:highlight>
                  <a:srgbClr val="FFFFFF"/>
                </a:highlight>
              </a:rPr>
              <a:t>dumping</a:t>
            </a:r>
            <a:r>
              <a:rPr lang="x-none">
                <a:solidFill>
                  <a:srgbClr val="3F4A52"/>
                </a:solidFill>
                <a:highlight>
                  <a:srgbClr val="FFFFFF"/>
                </a:highlight>
              </a:rPr>
              <a:t> y las </a:t>
            </a:r>
            <a:r>
              <a:rPr lang="x-none" b="1">
                <a:solidFill>
                  <a:srgbClr val="3F4A52"/>
                </a:solidFill>
                <a:highlight>
                  <a:srgbClr val="FFFFFF"/>
                </a:highlight>
              </a:rPr>
              <a:t>subvenciones</a:t>
            </a:r>
            <a:r>
              <a:rPr lang="x-none">
                <a:solidFill>
                  <a:srgbClr val="3F4A52"/>
                </a:solidFill>
                <a:highlight>
                  <a:srgbClr val="FFFFFF"/>
                </a:highlight>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11700" y="4049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000000"/>
                </a:solidFill>
              </a:rPr>
              <a:t>El proteccionismo practicado por la UE ha sido causa de debate durante las rondas de la OMC. La UE sólo ha favorecido la apertura comercial en aquellos sectores considerados más competitivos (químicos. farmacéuticos  y autopartes).</a:t>
            </a:r>
            <a:endParaRPr>
              <a:solidFill>
                <a:srgbClr val="000000"/>
              </a:solidFill>
              <a:highlight>
                <a:schemeClr val="lt1"/>
              </a:highlight>
            </a:endParaRPr>
          </a:p>
          <a:p>
            <a:pPr marL="0" lvl="0" indent="0">
              <a:spcBef>
                <a:spcPts val="1600"/>
              </a:spcBef>
              <a:spcAft>
                <a:spcPts val="0"/>
              </a:spcAft>
              <a:buNone/>
            </a:pPr>
            <a:r>
              <a:rPr lang="x-none">
                <a:solidFill>
                  <a:srgbClr val="000000"/>
                </a:solidFill>
                <a:highlight>
                  <a:schemeClr val="lt1"/>
                </a:highlight>
              </a:rPr>
              <a:t>La política comercial de la UE de acuerdo con sus objetivos y bloques normativos  está clasificada como una política autónoma y convencional.</a:t>
            </a:r>
            <a:endParaRPr>
              <a:solidFill>
                <a:srgbClr val="000000"/>
              </a:solidFill>
              <a:highlight>
                <a:schemeClr val="lt1"/>
              </a:highlight>
            </a:endParaRPr>
          </a:p>
          <a:p>
            <a:pPr marL="0" lvl="0" indent="0">
              <a:spcBef>
                <a:spcPts val="1600"/>
              </a:spcBef>
              <a:spcAft>
                <a:spcPts val="0"/>
              </a:spcAft>
              <a:buNone/>
            </a:pPr>
            <a:r>
              <a:rPr lang="x-none">
                <a:solidFill>
                  <a:srgbClr val="000000"/>
                </a:solidFill>
                <a:highlight>
                  <a:schemeClr val="lt1"/>
                </a:highlight>
              </a:rPr>
              <a:t>La política autónoma es un conjunto de medidas aplicadas de forma autónoma por instituciones de la UE para regular intercambios con terceros.</a:t>
            </a:r>
            <a:endParaRPr>
              <a:solidFill>
                <a:srgbClr val="000000"/>
              </a:solidFill>
              <a:highlight>
                <a:schemeClr val="lt1"/>
              </a:highlight>
            </a:endParaRPr>
          </a:p>
          <a:p>
            <a:pPr marL="0" lvl="0" indent="0">
              <a:spcBef>
                <a:spcPts val="1600"/>
              </a:spcBef>
              <a:spcAft>
                <a:spcPts val="0"/>
              </a:spcAft>
              <a:buNone/>
            </a:pPr>
            <a:r>
              <a:rPr lang="x-none">
                <a:solidFill>
                  <a:srgbClr val="000000"/>
                </a:solidFill>
                <a:highlight>
                  <a:schemeClr val="lt1"/>
                </a:highlight>
              </a:rPr>
              <a:t> Las políticas convencionales son acuerdos internacionales que se negocian por la comisión europea.</a:t>
            </a:r>
            <a:endParaRPr>
              <a:solidFill>
                <a:srgbClr val="000000"/>
              </a:solidFill>
              <a:highlight>
                <a:schemeClr val="lt1"/>
              </a:highlight>
            </a:endParaRPr>
          </a:p>
          <a:p>
            <a:pPr marL="0" lvl="0" indent="0">
              <a:spcBef>
                <a:spcPts val="1600"/>
              </a:spcBef>
              <a:spcAft>
                <a:spcPts val="1600"/>
              </a:spcAft>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257575" y="6117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La UE ha firmado acuerdos de cooperación con 18 países de América Latina, entre ellos México, con los que ha estrechado relaciones a través del diálogo político institucionalizado. Estos acuerdos se enmarcan en dos tipos de cooperación: la financiera y técnica, así como la económica. </a:t>
            </a:r>
            <a:endParaRPr/>
          </a:p>
          <a:p>
            <a:pPr marL="0" lvl="0" indent="0">
              <a:spcBef>
                <a:spcPts val="1600"/>
              </a:spcBef>
              <a:spcAft>
                <a:spcPts val="0"/>
              </a:spcAft>
              <a:buNone/>
            </a:pPr>
            <a:r>
              <a:rPr lang="x-none"/>
              <a:t>En el caso de México, la UE estableció en 1991 un acuerdo de cooperación económica, que no incluye cooperación financiera y técnica .</a:t>
            </a:r>
            <a:endParaRPr/>
          </a:p>
          <a:p>
            <a:pPr marL="0" lvl="0" indent="0">
              <a:spcBef>
                <a:spcPts val="1600"/>
              </a:spcBef>
              <a:spcAft>
                <a:spcPts val="0"/>
              </a:spcAft>
              <a:buNone/>
            </a:pPr>
            <a:endParaRPr/>
          </a:p>
          <a:p>
            <a:pPr marL="0" lvl="0" indent="0">
              <a:spcBef>
                <a:spcPts val="1600"/>
              </a:spcBef>
              <a:spcAft>
                <a:spcPts val="1600"/>
              </a:spcAft>
              <a:buNone/>
            </a:pPr>
            <a:r>
              <a:rPr lang="x-none"/>
              <a:t/>
            </a:r>
            <a:br>
              <a:rPr lang="x-none"/>
            </a:br>
            <a:endParaRPr/>
          </a:p>
        </p:txBody>
      </p:sp>
      <p:pic>
        <p:nvPicPr>
          <p:cNvPr id="132" name="Shape 132"/>
          <p:cNvPicPr preferRelativeResize="0"/>
          <p:nvPr/>
        </p:nvPicPr>
        <p:blipFill>
          <a:blip r:embed="rId3">
            <a:alphaModFix/>
          </a:blip>
          <a:stretch>
            <a:fillRect/>
          </a:stretch>
        </p:blipFill>
        <p:spPr>
          <a:xfrm>
            <a:off x="2490550" y="2179975"/>
            <a:ext cx="3177100" cy="296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39" name="Shape 139" descr="Nota para Foro Global 22 de marzo de 2017" title="Política comercial de la Unión Europea">
            <a:hlinkClick r:id="rId3"/>
          </p:cNvPr>
          <p:cNvSpPr/>
          <p:nvPr/>
        </p:nvSpPr>
        <p:spPr>
          <a:xfrm>
            <a:off x="0" y="0"/>
            <a:ext cx="9144000" cy="503745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1395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Cooperación al desarrollo que ofrece la UE</a:t>
            </a:r>
            <a:endParaRPr/>
          </a:p>
        </p:txBody>
      </p:sp>
      <p:sp>
        <p:nvSpPr>
          <p:cNvPr id="145" name="Shape 145"/>
          <p:cNvSpPr txBox="1">
            <a:spLocks noGrp="1"/>
          </p:cNvSpPr>
          <p:nvPr>
            <p:ph type="body" idx="1"/>
          </p:nvPr>
        </p:nvSpPr>
        <p:spPr>
          <a:xfrm>
            <a:off x="235500" y="885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La cooperación al desarrollo debe integrar relaciones de beneficio para ambas partes, al  menos en el caso de la UE dicha cooperación está estrechamente ligada a las relaciones comerciales y financieras.</a:t>
            </a:r>
            <a:endParaRPr/>
          </a:p>
          <a:p>
            <a:pPr marL="0" lvl="0" indent="0">
              <a:spcBef>
                <a:spcPts val="1600"/>
              </a:spcBef>
              <a:spcAft>
                <a:spcPts val="1600"/>
              </a:spcAft>
              <a:buNone/>
            </a:pPr>
            <a:r>
              <a:rPr lang="x-none"/>
              <a:t>Uno de los motivos por el cual los países efectúan aportaciones en materia de cooperación se debe en parte a su preocupación por incrementar sus exportaciones y mejorar su balanza de pagos.</a:t>
            </a:r>
            <a:endParaRPr/>
          </a:p>
        </p:txBody>
      </p:sp>
      <p:pic>
        <p:nvPicPr>
          <p:cNvPr id="146" name="Shape 146"/>
          <p:cNvPicPr preferRelativeResize="0"/>
          <p:nvPr/>
        </p:nvPicPr>
        <p:blipFill>
          <a:blip r:embed="rId3">
            <a:alphaModFix/>
          </a:blip>
          <a:stretch>
            <a:fillRect/>
          </a:stretch>
        </p:blipFill>
        <p:spPr>
          <a:xfrm>
            <a:off x="5372075" y="2846250"/>
            <a:ext cx="3084100" cy="215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311700" y="61897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Al igual que en su política comercial exterior y como resultado de la estrecha relación que existe entre ésta y la política de cooperación al desarrollo, la UE establece un trato preferencial hacia distintos países y esto se concentra en tres niveles:</a:t>
            </a:r>
            <a:endParaRPr/>
          </a:p>
          <a:p>
            <a:pPr marL="0" lvl="0" indent="0">
              <a:spcBef>
                <a:spcPts val="1600"/>
              </a:spcBef>
              <a:spcAft>
                <a:spcPts val="0"/>
              </a:spcAft>
              <a:buNone/>
            </a:pPr>
            <a:r>
              <a:rPr lang="x-none"/>
              <a:t>A)Las ex colonias de Gran Bretaña y Francia.</a:t>
            </a:r>
            <a:endParaRPr/>
          </a:p>
          <a:p>
            <a:pPr marL="0" lvl="0" indent="0">
              <a:spcBef>
                <a:spcPts val="1600"/>
              </a:spcBef>
              <a:spcAft>
                <a:spcPts val="0"/>
              </a:spcAft>
              <a:buNone/>
            </a:pPr>
            <a:r>
              <a:rPr lang="x-none"/>
              <a:t>B)Los países del mediterráneo.</a:t>
            </a:r>
            <a:endParaRPr/>
          </a:p>
          <a:p>
            <a:pPr marL="0" lvl="0" indent="0">
              <a:spcBef>
                <a:spcPts val="1600"/>
              </a:spcBef>
              <a:spcAft>
                <a:spcPts val="1600"/>
              </a:spcAft>
              <a:buNone/>
            </a:pPr>
            <a:r>
              <a:rPr lang="x-none"/>
              <a:t>C)Los países de América Latina y Asia.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sz="3000"/>
              <a:t>La cooperación al desarrollo que la UE ofrece en dinero</a:t>
            </a:r>
            <a:endParaRPr sz="3000"/>
          </a:p>
        </p:txBody>
      </p:sp>
      <p:sp>
        <p:nvSpPr>
          <p:cNvPr id="157" name="Shape 157"/>
          <p:cNvSpPr txBox="1">
            <a:spLocks noGrp="1"/>
          </p:cNvSpPr>
          <p:nvPr>
            <p:ph type="body" idx="1"/>
          </p:nvPr>
        </p:nvSpPr>
        <p:spPr>
          <a:xfrm>
            <a:off x="311700" y="976725"/>
            <a:ext cx="8520600" cy="285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sz="1700"/>
              <a:t>El presupuesto que la UE destina anualmente a la cooperación al desarrollo es de 8,000 millones de euros y se concentren en: </a:t>
            </a:r>
            <a:endParaRPr sz="1700"/>
          </a:p>
          <a:p>
            <a:pPr marL="0" lvl="0" indent="0">
              <a:spcBef>
                <a:spcPts val="1600"/>
              </a:spcBef>
              <a:spcAft>
                <a:spcPts val="0"/>
              </a:spcAft>
              <a:buNone/>
            </a:pPr>
            <a:r>
              <a:rPr lang="x-none" sz="1700"/>
              <a:t> 1.- El fondo europeos de desarrollo destinado a países de África, Caribe y Pacífico.</a:t>
            </a:r>
            <a:endParaRPr sz="1700"/>
          </a:p>
          <a:p>
            <a:pPr marL="0" lvl="0" indent="0">
              <a:spcBef>
                <a:spcPts val="1600"/>
              </a:spcBef>
              <a:spcAft>
                <a:spcPts val="0"/>
              </a:spcAft>
              <a:buNone/>
            </a:pPr>
            <a:r>
              <a:rPr lang="x-none" sz="1700"/>
              <a:t>2.-Países en desarrollo de América Latina y Asia.</a:t>
            </a:r>
            <a:endParaRPr sz="1700"/>
          </a:p>
          <a:p>
            <a:pPr marL="0" lvl="0" indent="0">
              <a:spcBef>
                <a:spcPts val="1600"/>
              </a:spcBef>
              <a:spcAft>
                <a:spcPts val="0"/>
              </a:spcAft>
              <a:buNone/>
            </a:pPr>
            <a:r>
              <a:rPr lang="x-none" sz="1700"/>
              <a:t>3.-Países mediterráneos.</a:t>
            </a:r>
            <a:endParaRPr sz="1700"/>
          </a:p>
          <a:p>
            <a:pPr marL="0" lvl="0" indent="0">
              <a:spcBef>
                <a:spcPts val="1600"/>
              </a:spcBef>
              <a:spcAft>
                <a:spcPts val="0"/>
              </a:spcAft>
              <a:buNone/>
            </a:pPr>
            <a:r>
              <a:rPr lang="x-none" sz="1700"/>
              <a:t>4.- Ayuda a los países de Europa Sudoriental.</a:t>
            </a:r>
            <a:endParaRPr sz="1700"/>
          </a:p>
          <a:p>
            <a:pPr marL="0" lvl="0" indent="0">
              <a:spcBef>
                <a:spcPts val="1600"/>
              </a:spcBef>
              <a:spcAft>
                <a:spcPts val="0"/>
              </a:spcAft>
              <a:buNone/>
            </a:pPr>
            <a:r>
              <a:rPr lang="x-none" sz="1700"/>
              <a:t>5.-Ayuda para la adhesión de nuevos estados a la UE.</a:t>
            </a:r>
            <a:endParaRPr sz="1700"/>
          </a:p>
          <a:p>
            <a:pPr marL="0" lvl="0" indent="0">
              <a:spcBef>
                <a:spcPts val="1600"/>
              </a:spcBef>
              <a:spcAft>
                <a:spcPts val="1600"/>
              </a:spcAft>
              <a:buNone/>
            </a:pPr>
            <a:r>
              <a:rPr lang="x-none" sz="1700"/>
              <a:t>6.- Asistencia Técnica a la Comunidad de Estados Independientes.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Cooperación financiera y técnica</a:t>
            </a:r>
            <a:endParaRPr/>
          </a:p>
        </p:txBody>
      </p:sp>
      <p:sp>
        <p:nvSpPr>
          <p:cNvPr id="163" name="Shape 16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Consiste en la transferencia de tecnología básica, de capitales y conocimientos orientados directamente a promover el desarrollo del sector rural y la mejora del grado de seguridad alimentaria e incluye las PYME..</a:t>
            </a:r>
            <a:endParaRPr/>
          </a:p>
          <a:p>
            <a:pPr marL="0" lvl="0" indent="0">
              <a:spcBef>
                <a:spcPts val="1600"/>
              </a:spcBef>
              <a:spcAft>
                <a:spcPts val="0"/>
              </a:spcAft>
              <a:buNone/>
            </a:pPr>
            <a:r>
              <a:rPr lang="x-none" b="1">
                <a:solidFill>
                  <a:schemeClr val="accent1"/>
                </a:solidFill>
              </a:rPr>
              <a:t>COOPERACIÓN ECONÓMICA</a:t>
            </a:r>
            <a:endParaRPr b="1">
              <a:solidFill>
                <a:schemeClr val="accent1"/>
              </a:solidFill>
            </a:endParaRPr>
          </a:p>
          <a:p>
            <a:pPr marL="0" lvl="0" indent="0">
              <a:spcBef>
                <a:spcPts val="1600"/>
              </a:spcBef>
              <a:spcAft>
                <a:spcPts val="1600"/>
              </a:spcAft>
              <a:buNone/>
            </a:pPr>
            <a:r>
              <a:rPr lang="x-none"/>
              <a:t>Se otorga a cualquier país sin importar su grado de desarrollo porque no incluye subsidios no reembolsables como en el caso de la cooperación técnica y financiera, y tiene por objetivo facilitar los intercambios científicos, económicos y culturales.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Shape 18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83" name="Shape 183" descr="México y la Unión Europea trabajan en los nuevos términos del TLC; ambas partes aseguran que renegociar el acuerdo es “defender la cooperación global ante el avance del proteccionismo”.  Suscríbete aquí: http://bit.ly/2aXfDay  Síguenos en: Facebook: http://bit.ly/2aEpOvE Twitter: http://bit.ly/2apvcm4 Medium: http://bit.ly/2ay21wz Google+: http://bit.ly/2b6T1Al" title="Inversiones de Europa en México - Foro Global">
            <a:hlinkClick r:id="rId3"/>
          </p:cNvPr>
          <p:cNvSpPr/>
          <p:nvPr/>
        </p:nvSpPr>
        <p:spPr>
          <a:xfrm>
            <a:off x="0" y="0"/>
            <a:ext cx="9144000" cy="5039250"/>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245500" y="6587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La política comercial de la UE está estrechamente ligada a su política de cooperación al desarrollo. México, al ser evaluado por la UE como un país con mayor grado de desarrollo dentro del grupo de países en desarrollo, firmó un acuerdo de tercera generación en 1991, en el cual se fundamenta el programa Al-Invest cuyo objetivo era impulsar a  las PYMES en el nivel internacional a través de redes empresariales.</a:t>
            </a:r>
            <a:endParaRPr/>
          </a:p>
          <a:p>
            <a:pPr marL="0" lvl="0" indent="0">
              <a:spcBef>
                <a:spcPts val="1600"/>
              </a:spcBef>
              <a:spcAft>
                <a:spcPts val="1600"/>
              </a:spcAft>
              <a:buNone/>
            </a:pPr>
            <a:r>
              <a:rPr lang="x-none"/>
              <a:t>Con lo anterior la UE persigue como objetivo corregir la desviación comercial ocasionada por el TLCAN. Por otra parte, México es una plataforma para penetrar el mercado norteamericano porque la UE al establecer empresas en el país solventara la barrera ocasionada por las normas de origen.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¿Qué es la Unión Europea?</a:t>
            </a:r>
            <a:endParaRPr/>
          </a:p>
        </p:txBody>
      </p:sp>
      <p:sp>
        <p:nvSpPr>
          <p:cNvPr id="73" name="Shape 73"/>
          <p:cNvSpPr txBox="1">
            <a:spLocks noGrp="1"/>
          </p:cNvSpPr>
          <p:nvPr>
            <p:ph type="body" idx="1"/>
          </p:nvPr>
        </p:nvSpPr>
        <p:spPr>
          <a:xfrm>
            <a:off x="235500" y="809125"/>
            <a:ext cx="5305200" cy="379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a:t>La Unión Europea es una asociación económica y política única en su género y compuesta por 28 países europeos que abarcan juntos gran parte del continente.</a:t>
            </a:r>
            <a:br>
              <a:rPr lang="x-none"/>
            </a:br>
            <a:r>
              <a:rPr lang="x-none"/>
              <a:t/>
            </a:r>
            <a:br>
              <a:rPr lang="x-none"/>
            </a:br>
            <a:r>
              <a:rPr lang="x-none"/>
              <a:t>La organización que se convertiría en la UE se creó en el periodo posterior a la Segunda Guerra Mundial. Sus primeros pasos consistieron en impulsar la cooperación económica con la idea de que, a medida que aumentara la interdependencia económica entre los países, disminuirían las posibilidades de conflicto.</a:t>
            </a:r>
            <a:br>
              <a:rPr lang="x-none"/>
            </a:br>
            <a:endParaRPr/>
          </a:p>
        </p:txBody>
      </p:sp>
      <p:pic>
        <p:nvPicPr>
          <p:cNvPr id="74" name="Shape 74"/>
          <p:cNvPicPr preferRelativeResize="0"/>
          <p:nvPr/>
        </p:nvPicPr>
        <p:blipFill>
          <a:blip r:embed="rId3">
            <a:alphaModFix/>
          </a:blip>
          <a:stretch>
            <a:fillRect/>
          </a:stretch>
        </p:blipFill>
        <p:spPr>
          <a:xfrm>
            <a:off x="5448800" y="1117401"/>
            <a:ext cx="3695199" cy="34365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29920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Instrumentos de defensa comercial de la Unión Europea</a:t>
            </a:r>
            <a:endParaRPr/>
          </a:p>
        </p:txBody>
      </p:sp>
      <p:sp>
        <p:nvSpPr>
          <p:cNvPr id="194" name="Shape 194"/>
          <p:cNvSpPr txBox="1">
            <a:spLocks noGrp="1"/>
          </p:cNvSpPr>
          <p:nvPr>
            <p:ph type="body" idx="1"/>
          </p:nvPr>
        </p:nvSpPr>
        <p:spPr>
          <a:xfrm>
            <a:off x="311700" y="1228450"/>
            <a:ext cx="8520600" cy="2872200"/>
          </a:xfrm>
          <a:prstGeom prst="rect">
            <a:avLst/>
          </a:prstGeom>
        </p:spPr>
        <p:txBody>
          <a:bodyPr spcFirstLastPara="1" wrap="square" lIns="91425" tIns="91425" rIns="91425" bIns="91425" anchor="t" anchorCtr="0">
            <a:noAutofit/>
          </a:bodyPr>
          <a:lstStyle/>
          <a:p>
            <a:pPr marL="0" lvl="0" indent="0" rtl="0">
              <a:lnSpc>
                <a:spcPct val="110000"/>
              </a:lnSpc>
              <a:spcBef>
                <a:spcPts val="1900"/>
              </a:spcBef>
              <a:spcAft>
                <a:spcPts val="0"/>
              </a:spcAft>
              <a:buNone/>
            </a:pPr>
            <a:r>
              <a:rPr lang="x-none" sz="1750" b="1">
                <a:solidFill>
                  <a:srgbClr val="3F4A52"/>
                </a:solidFill>
              </a:rPr>
              <a:t>Metodología antidumping</a:t>
            </a:r>
            <a:endParaRPr sz="1750" b="1">
              <a:solidFill>
                <a:srgbClr val="3F4A52"/>
              </a:solidFill>
            </a:endParaRPr>
          </a:p>
          <a:p>
            <a:pPr marL="0" lvl="0" indent="0">
              <a:spcBef>
                <a:spcPts val="1500"/>
              </a:spcBef>
              <a:spcAft>
                <a:spcPts val="0"/>
              </a:spcAft>
              <a:buNone/>
            </a:pPr>
            <a:r>
              <a:rPr lang="x-none">
                <a:solidFill>
                  <a:srgbClr val="3F4A52"/>
                </a:solidFill>
                <a:highlight>
                  <a:srgbClr val="FFFFFF"/>
                </a:highlight>
              </a:rPr>
              <a:t>Plantea medidas como las siguientes:</a:t>
            </a:r>
            <a:endParaRPr>
              <a:solidFill>
                <a:srgbClr val="3F4A52"/>
              </a:solidFill>
              <a:highlight>
                <a:srgbClr val="FFFFFF"/>
              </a:highlight>
            </a:endParaRPr>
          </a:p>
          <a:p>
            <a:pPr marL="457200" lvl="0" indent="-342900" rtl="0">
              <a:spcBef>
                <a:spcPts val="1600"/>
              </a:spcBef>
              <a:spcAft>
                <a:spcPts val="0"/>
              </a:spcAft>
              <a:buClr>
                <a:srgbClr val="3F4A52"/>
              </a:buClr>
              <a:buSzPts val="1800"/>
              <a:buChar char="●"/>
            </a:pPr>
            <a:r>
              <a:rPr lang="x-none">
                <a:solidFill>
                  <a:srgbClr val="3F4A52"/>
                </a:solidFill>
              </a:rPr>
              <a:t>Suprimir la antigua distinción entre economías de mercado y economías no basadas en el mercado a la hora de calcular el dumping</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Demostrar la existencia de «distorsiones significativas del mercado» entre el precio de venta del producto y su coste de producción</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Tener en cuenta las normas sociales y medioambientales al determinar los casos de dumping</a:t>
            </a:r>
            <a:endParaRPr>
              <a:solidFill>
                <a:srgbClr val="3F4A52"/>
              </a:solidFill>
            </a:endParaRPr>
          </a:p>
          <a:p>
            <a:pPr marL="0" lvl="0" indent="0">
              <a:spcBef>
                <a:spcPts val="900"/>
              </a:spcBef>
              <a:spcAft>
                <a:spcPts val="1600"/>
              </a:spcAft>
              <a:buNone/>
            </a:pPr>
            <a:endParaRPr>
              <a:solidFill>
                <a:srgbClr val="3F4A52"/>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311700" y="-73850"/>
            <a:ext cx="8520600" cy="3302700"/>
          </a:xfrm>
          <a:prstGeom prst="rect">
            <a:avLst/>
          </a:prstGeom>
        </p:spPr>
        <p:txBody>
          <a:bodyPr spcFirstLastPara="1" wrap="square" lIns="91425" tIns="91425" rIns="91425" bIns="91425" anchor="t" anchorCtr="0">
            <a:noAutofit/>
          </a:bodyPr>
          <a:lstStyle/>
          <a:p>
            <a:pPr marL="0" lvl="0" indent="0" rtl="0">
              <a:lnSpc>
                <a:spcPct val="110000"/>
              </a:lnSpc>
              <a:spcBef>
                <a:spcPts val="1900"/>
              </a:spcBef>
              <a:spcAft>
                <a:spcPts val="0"/>
              </a:spcAft>
              <a:buNone/>
            </a:pPr>
            <a:r>
              <a:rPr lang="x-none" b="1">
                <a:solidFill>
                  <a:srgbClr val="3F4A52"/>
                </a:solidFill>
              </a:rPr>
              <a:t>Control de las inversiones extranjeras directas</a:t>
            </a:r>
            <a:endParaRPr b="1">
              <a:solidFill>
                <a:srgbClr val="3F4A52"/>
              </a:solidFill>
            </a:endParaRPr>
          </a:p>
          <a:p>
            <a:pPr marL="0" lvl="0" indent="0" rtl="0">
              <a:lnSpc>
                <a:spcPct val="110000"/>
              </a:lnSpc>
              <a:spcBef>
                <a:spcPts val="1900"/>
              </a:spcBef>
              <a:spcAft>
                <a:spcPts val="0"/>
              </a:spcAft>
              <a:buNone/>
            </a:pPr>
            <a:r>
              <a:rPr lang="x-none">
                <a:solidFill>
                  <a:srgbClr val="3F4A52"/>
                </a:solidFill>
                <a:highlight>
                  <a:srgbClr val="FFFFFF"/>
                </a:highlight>
              </a:rPr>
              <a:t>El 13 de septiembre de 2017, la Comisión Europea propuso un marco para el control de las inversiones extranjeras directas.  Establece lo siguiente:</a:t>
            </a:r>
            <a:endParaRPr>
              <a:solidFill>
                <a:srgbClr val="3F4A52"/>
              </a:solidFill>
              <a:highlight>
                <a:srgbClr val="FFFFFF"/>
              </a:highlight>
            </a:endParaRPr>
          </a:p>
          <a:p>
            <a:pPr marL="457200" lvl="0" indent="-342900" rtl="0">
              <a:spcBef>
                <a:spcPts val="1500"/>
              </a:spcBef>
              <a:spcAft>
                <a:spcPts val="0"/>
              </a:spcAft>
              <a:buClr>
                <a:srgbClr val="3F4A52"/>
              </a:buClr>
              <a:buSzPts val="1800"/>
              <a:buChar char="●"/>
            </a:pPr>
            <a:r>
              <a:rPr lang="x-none">
                <a:solidFill>
                  <a:srgbClr val="3F4A52"/>
                </a:solidFill>
              </a:rPr>
              <a:t>El control de las inversiones extranjeras directas por los Estados miembros, con obligaciones de transparencia y trato equitativo</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Un mecanismo de cooperación entre los Estados miembros y la Comisión, que podría activarse cuando determinada inversión extranjera directa en uno o varios Estados miembros afectase a la seguridad o al orden público de otro</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El control de las inversiones extranjeras directas por la Comisión, en los casos en que dichas inversiones afecten a proyectos más amplios de la UE en ámbitos como la investigación, el transporte o la energía</a:t>
            </a:r>
            <a:endParaRPr>
              <a:solidFill>
                <a:srgbClr val="3F4A52"/>
              </a:solidFill>
            </a:endParaRPr>
          </a:p>
          <a:p>
            <a:pPr marL="0" lvl="0" indent="0" rtl="0">
              <a:lnSpc>
                <a:spcPct val="110000"/>
              </a:lnSpc>
              <a:spcBef>
                <a:spcPts val="1900"/>
              </a:spcBef>
              <a:spcAft>
                <a:spcPts val="0"/>
              </a:spcAft>
              <a:buNone/>
            </a:pPr>
            <a:endParaRPr>
              <a:solidFill>
                <a:srgbClr val="3F4A52"/>
              </a:solidFill>
              <a:highlight>
                <a:srgbClr val="FFFFFF"/>
              </a:highlight>
            </a:endParaRPr>
          </a:p>
          <a:p>
            <a:pPr marL="0" lvl="0" indent="0">
              <a:spcBef>
                <a:spcPts val="15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Acuerdos comerciales de la Unión Europea</a:t>
            </a:r>
            <a:endParaRPr/>
          </a:p>
        </p:txBody>
      </p:sp>
      <p:sp>
        <p:nvSpPr>
          <p:cNvPr id="205" name="Shape 20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lnSpc>
                <a:spcPct val="110000"/>
              </a:lnSpc>
              <a:spcBef>
                <a:spcPts val="1900"/>
              </a:spcBef>
              <a:spcAft>
                <a:spcPts val="0"/>
              </a:spcAft>
              <a:buNone/>
            </a:pPr>
            <a:r>
              <a:rPr lang="x-none" sz="2100">
                <a:solidFill>
                  <a:srgbClr val="3F4A52"/>
                </a:solidFill>
              </a:rPr>
              <a:t>Clasificación:</a:t>
            </a:r>
            <a:endParaRPr sz="2100">
              <a:solidFill>
                <a:srgbClr val="3F4A52"/>
              </a:solidFill>
            </a:endParaRPr>
          </a:p>
          <a:p>
            <a:pPr marL="457200" lvl="0" indent="-342900" rtl="0">
              <a:spcBef>
                <a:spcPts val="1500"/>
              </a:spcBef>
              <a:spcAft>
                <a:spcPts val="0"/>
              </a:spcAft>
              <a:buClr>
                <a:srgbClr val="3F4A52"/>
              </a:buClr>
              <a:buSzPts val="1800"/>
              <a:buChar char="●"/>
            </a:pPr>
            <a:r>
              <a:rPr lang="x-none">
                <a:solidFill>
                  <a:srgbClr val="3F4A52"/>
                </a:solidFill>
              </a:rPr>
              <a:t>Acuerdos de Asociación Económica (AAE) - </a:t>
            </a:r>
            <a:r>
              <a:rPr lang="x-none" b="1">
                <a:solidFill>
                  <a:srgbClr val="3F4A52"/>
                </a:solidFill>
              </a:rPr>
              <a:t>ayudan</a:t>
            </a:r>
            <a:r>
              <a:rPr lang="x-none">
                <a:solidFill>
                  <a:srgbClr val="3F4A52"/>
                </a:solidFill>
              </a:rPr>
              <a:t> al </a:t>
            </a:r>
            <a:r>
              <a:rPr lang="x-none" b="1">
                <a:solidFill>
                  <a:srgbClr val="3F4A52"/>
                </a:solidFill>
              </a:rPr>
              <a:t>desarrollo</a:t>
            </a:r>
            <a:r>
              <a:rPr lang="x-none">
                <a:solidFill>
                  <a:srgbClr val="3F4A52"/>
                </a:solidFill>
              </a:rPr>
              <a:t> de socios comerciales de países de África, Caribe y el Pacífico</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Acuerdos de libre comercio - permiten una </a:t>
            </a:r>
            <a:r>
              <a:rPr lang="x-none" b="1">
                <a:solidFill>
                  <a:srgbClr val="3F4A52"/>
                </a:solidFill>
              </a:rPr>
              <a:t>apertura recíproca de los mercados</a:t>
            </a:r>
            <a:r>
              <a:rPr lang="x-none">
                <a:solidFill>
                  <a:srgbClr val="3F4A52"/>
                </a:solidFill>
              </a:rPr>
              <a:t> con países desarrollados y economías emergentes concediendo un acceso preferente a los mercados</a:t>
            </a:r>
            <a:endParaRPr>
              <a:solidFill>
                <a:srgbClr val="3F4A52"/>
              </a:solidFill>
            </a:endParaRPr>
          </a:p>
          <a:p>
            <a:pPr marL="457200" lvl="0" indent="-342900" rtl="0">
              <a:spcBef>
                <a:spcPts val="0"/>
              </a:spcBef>
              <a:spcAft>
                <a:spcPts val="0"/>
              </a:spcAft>
              <a:buClr>
                <a:srgbClr val="3F4A52"/>
              </a:buClr>
              <a:buSzPts val="1800"/>
              <a:buChar char="●"/>
            </a:pPr>
            <a:r>
              <a:rPr lang="x-none">
                <a:solidFill>
                  <a:srgbClr val="3F4A52"/>
                </a:solidFill>
              </a:rPr>
              <a:t>Acuerdos de asociación - refuerzan </a:t>
            </a:r>
            <a:r>
              <a:rPr lang="x-none" b="1">
                <a:solidFill>
                  <a:srgbClr val="3F4A52"/>
                </a:solidFill>
              </a:rPr>
              <a:t>acuerdos políticos</a:t>
            </a:r>
            <a:r>
              <a:rPr lang="x-none">
                <a:solidFill>
                  <a:srgbClr val="3F4A52"/>
                </a:solidFill>
              </a:rPr>
              <a:t> más amplios</a:t>
            </a:r>
            <a:endParaRPr>
              <a:solidFill>
                <a:srgbClr val="3F4A52"/>
              </a:solidFill>
            </a:endParaRPr>
          </a:p>
          <a:p>
            <a:pPr marL="0" lvl="0" indent="0" rtl="0">
              <a:lnSpc>
                <a:spcPct val="110000"/>
              </a:lnSpc>
              <a:spcBef>
                <a:spcPts val="1900"/>
              </a:spcBef>
              <a:spcAft>
                <a:spcPts val="0"/>
              </a:spcAft>
              <a:buNone/>
            </a:pPr>
            <a:endParaRPr sz="2100">
              <a:solidFill>
                <a:srgbClr val="3F4A52"/>
              </a:solidFill>
            </a:endParaRPr>
          </a:p>
          <a:p>
            <a:pPr marL="0" lvl="0" indent="0">
              <a:spcBef>
                <a:spcPts val="15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199750" y="280075"/>
            <a:ext cx="8632500" cy="4588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x-none">
                <a:solidFill>
                  <a:srgbClr val="3F4A52"/>
                </a:solidFill>
                <a:highlight>
                  <a:srgbClr val="FFFFFF"/>
                </a:highlight>
              </a:rPr>
              <a:t>La UE también participa en acuerdos comerciales no preferenciales integrados en acuerdos de mayor envergadura, como los de colaboración y cooperación.</a:t>
            </a:r>
            <a:endParaRPr>
              <a:solidFill>
                <a:srgbClr val="3F4A52"/>
              </a:solidFill>
              <a:highlight>
                <a:srgbClr val="FFFFFF"/>
              </a:highlight>
            </a:endParaRPr>
          </a:p>
          <a:p>
            <a:pPr marL="0" lvl="0" indent="0" rtl="0">
              <a:lnSpc>
                <a:spcPct val="110000"/>
              </a:lnSpc>
              <a:spcBef>
                <a:spcPts val="1900"/>
              </a:spcBef>
              <a:spcAft>
                <a:spcPts val="0"/>
              </a:spcAft>
              <a:buNone/>
            </a:pPr>
            <a:r>
              <a:rPr lang="x-none">
                <a:solidFill>
                  <a:srgbClr val="3F4A52"/>
                </a:solidFill>
              </a:rPr>
              <a:t>Acuerdos comerciales:</a:t>
            </a:r>
            <a:endParaRPr>
              <a:solidFill>
                <a:srgbClr val="3F4A52"/>
              </a:solidFill>
            </a:endParaRPr>
          </a:p>
          <a:p>
            <a:pPr marL="0" lvl="0" indent="0" rtl="0">
              <a:spcBef>
                <a:spcPts val="1500"/>
              </a:spcBef>
              <a:spcAft>
                <a:spcPts val="0"/>
              </a:spcAft>
              <a:buNone/>
            </a:pPr>
            <a:r>
              <a:rPr lang="x-none">
                <a:solidFill>
                  <a:srgbClr val="3F4A52"/>
                </a:solidFill>
              </a:rPr>
              <a:t>Procesos de negociaciones comerciales en curso entre la UE y terceros países:</a:t>
            </a:r>
            <a:endParaRPr>
              <a:solidFill>
                <a:srgbClr val="3F4A52"/>
              </a:solidFill>
            </a:endParaRPr>
          </a:p>
          <a:p>
            <a:pPr marL="457200" lvl="0" indent="-342900" rtl="0">
              <a:spcBef>
                <a:spcPts val="1500"/>
              </a:spcBef>
              <a:spcAft>
                <a:spcPts val="0"/>
              </a:spcAft>
              <a:buClr>
                <a:srgbClr val="3F4A52"/>
              </a:buClr>
              <a:buSzPts val="1800"/>
              <a:buChar char="●"/>
            </a:pPr>
            <a:r>
              <a:rPr lang="x-none" b="1">
                <a:solidFill>
                  <a:srgbClr val="3F4A52"/>
                </a:solidFill>
              </a:rPr>
              <a:t>Japón</a:t>
            </a:r>
            <a:r>
              <a:rPr lang="x-none">
                <a:solidFill>
                  <a:srgbClr val="3F4A52"/>
                </a:solidFill>
              </a:rPr>
              <a:t> - negociaciones para un acuerdo de libre comercio</a:t>
            </a:r>
            <a:endParaRPr>
              <a:solidFill>
                <a:srgbClr val="3F4A52"/>
              </a:solidFill>
            </a:endParaRPr>
          </a:p>
          <a:p>
            <a:pPr marL="457200" lvl="0" indent="-342900" rtl="0">
              <a:spcBef>
                <a:spcPts val="0"/>
              </a:spcBef>
              <a:spcAft>
                <a:spcPts val="0"/>
              </a:spcAft>
              <a:buClr>
                <a:srgbClr val="3F4A52"/>
              </a:buClr>
              <a:buSzPts val="1800"/>
              <a:buChar char="●"/>
            </a:pPr>
            <a:r>
              <a:rPr lang="x-none" b="1">
                <a:solidFill>
                  <a:srgbClr val="3F4A52"/>
                </a:solidFill>
              </a:rPr>
              <a:t>MERCOSUR</a:t>
            </a:r>
            <a:r>
              <a:rPr lang="x-none">
                <a:solidFill>
                  <a:srgbClr val="3F4A52"/>
                </a:solidFill>
              </a:rPr>
              <a:t> (Argentina, Brasil, Paraguay, Uruguay) - parte de un nuevo acuerdo de asociación</a:t>
            </a:r>
            <a:endParaRPr>
              <a:solidFill>
                <a:srgbClr val="3F4A52"/>
              </a:solidFill>
            </a:endParaRPr>
          </a:p>
          <a:p>
            <a:pPr marL="457200" lvl="0" indent="-342900" rtl="0">
              <a:spcBef>
                <a:spcPts val="0"/>
              </a:spcBef>
              <a:spcAft>
                <a:spcPts val="0"/>
              </a:spcAft>
              <a:buClr>
                <a:srgbClr val="3F4A52"/>
              </a:buClr>
              <a:buSzPts val="1800"/>
              <a:buChar char="●"/>
            </a:pPr>
            <a:r>
              <a:rPr lang="x-none" b="1">
                <a:solidFill>
                  <a:srgbClr val="3F4A52"/>
                </a:solidFill>
              </a:rPr>
              <a:t>México</a:t>
            </a:r>
            <a:r>
              <a:rPr lang="x-none">
                <a:solidFill>
                  <a:srgbClr val="3F4A52"/>
                </a:solidFill>
              </a:rPr>
              <a:t> - modernización del acuerdo global existente</a:t>
            </a:r>
            <a:endParaRPr>
              <a:solidFill>
                <a:srgbClr val="3F4A52"/>
              </a:solidFill>
            </a:endParaRPr>
          </a:p>
          <a:p>
            <a:pPr marL="457200" lvl="0" indent="-342900" rtl="0">
              <a:spcBef>
                <a:spcPts val="0"/>
              </a:spcBef>
              <a:spcAft>
                <a:spcPts val="0"/>
              </a:spcAft>
              <a:buClr>
                <a:srgbClr val="3F4A52"/>
              </a:buClr>
              <a:buSzPts val="1800"/>
              <a:buChar char="●"/>
            </a:pPr>
            <a:r>
              <a:rPr lang="x-none" b="1">
                <a:solidFill>
                  <a:srgbClr val="3F4A52"/>
                </a:solidFill>
              </a:rPr>
              <a:t>Chile</a:t>
            </a:r>
            <a:r>
              <a:rPr lang="x-none">
                <a:solidFill>
                  <a:srgbClr val="3F4A52"/>
                </a:solidFill>
              </a:rPr>
              <a:t> - actualización del acuerdo de asociación vigente</a:t>
            </a:r>
            <a:endParaRPr>
              <a:solidFill>
                <a:srgbClr val="3F4A52"/>
              </a:solidFill>
            </a:endParaRPr>
          </a:p>
          <a:p>
            <a:pPr marL="457200" lvl="0" indent="-342900" rtl="0">
              <a:spcBef>
                <a:spcPts val="0"/>
              </a:spcBef>
              <a:spcAft>
                <a:spcPts val="0"/>
              </a:spcAft>
              <a:buClr>
                <a:srgbClr val="3F4A52"/>
              </a:buClr>
              <a:buSzPts val="1800"/>
              <a:buChar char="●"/>
            </a:pPr>
            <a:r>
              <a:rPr lang="x-none" b="1">
                <a:solidFill>
                  <a:srgbClr val="3F4A52"/>
                </a:solidFill>
              </a:rPr>
              <a:t>Australia y Nueva Zelanda</a:t>
            </a:r>
            <a:r>
              <a:rPr lang="x-none">
                <a:solidFill>
                  <a:srgbClr val="3F4A52"/>
                </a:solidFill>
              </a:rPr>
              <a:t> - negociaciones para la firma de acuerdos de libre comercio con ambos países.</a:t>
            </a:r>
            <a:endParaRPr>
              <a:solidFill>
                <a:srgbClr val="3F4A52"/>
              </a:solidFill>
            </a:endParaRPr>
          </a:p>
          <a:p>
            <a:pPr marL="0" lvl="0" indent="0" rtl="0">
              <a:lnSpc>
                <a:spcPct val="110000"/>
              </a:lnSpc>
              <a:spcBef>
                <a:spcPts val="1900"/>
              </a:spcBef>
              <a:spcAft>
                <a:spcPts val="0"/>
              </a:spcAft>
              <a:buNone/>
            </a:pPr>
            <a:endParaRPr sz="2100">
              <a:solidFill>
                <a:srgbClr val="3F4A52"/>
              </a:solidFill>
            </a:endParaRPr>
          </a:p>
          <a:p>
            <a:pPr marL="0" lvl="0" indent="0">
              <a:spcBef>
                <a:spcPts val="1500"/>
              </a:spcBef>
              <a:spcAft>
                <a:spcPts val="1600"/>
              </a:spcAft>
              <a:buNone/>
            </a:pPr>
            <a:endParaRPr sz="1200">
              <a:solidFill>
                <a:srgbClr val="3F4A52"/>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17" name="Shape 217" descr="La unión Europea y México celebran las primeras reuniones para revisar y ratificar sus acuerdos comerciales. El bloque continental es el tercer socio en ese rubro para la nación azteca. teleSUR http://multimedia.telesurtv.net/v/mexico-y-la-ue-revisan-sus-acuerdos-comerciales/" title="México y la UE revisan sus acuerdos comerciales">
            <a:hlinkClick r:id="rId3"/>
          </p:cNvPr>
          <p:cNvSpPr/>
          <p:nvPr/>
        </p:nvSpPr>
        <p:spPr>
          <a:xfrm>
            <a:off x="0" y="0"/>
            <a:ext cx="9080675" cy="5050700"/>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sz="1100" b="1" u="sng">
                <a:solidFill>
                  <a:schemeClr val="hlink"/>
                </a:solidFill>
                <a:hlinkClick r:id="rId3"/>
              </a:rPr>
              <a:t>http://www.milenio.com/firmas/maximiliano_gracia_hernandez/Relaciones_comerciales-Mexico_Union_Europea_18_727307318.html</a:t>
            </a:r>
            <a:endParaRPr sz="1100" b="1">
              <a:solidFill>
                <a:srgbClr val="000000"/>
              </a:solidFill>
            </a:endParaRPr>
          </a:p>
          <a:p>
            <a:pPr marL="0" lvl="0" indent="0">
              <a:spcBef>
                <a:spcPts val="1600"/>
              </a:spcBef>
              <a:spcAft>
                <a:spcPts val="0"/>
              </a:spcAft>
              <a:buNone/>
            </a:pPr>
            <a:r>
              <a:rPr lang="x-none" sz="1100" b="1" u="sng">
                <a:solidFill>
                  <a:schemeClr val="hlink"/>
                </a:solidFill>
                <a:hlinkClick r:id="rId4"/>
              </a:rPr>
              <a:t>https://www.wto.org/spanish/news_s/news18_s/safe_eec_27mar18_s.htm</a:t>
            </a:r>
            <a:r>
              <a:rPr lang="x-none" sz="1100" b="1">
                <a:solidFill>
                  <a:srgbClr val="000000"/>
                </a:solidFill>
              </a:rPr>
              <a:t> </a:t>
            </a:r>
            <a:endParaRPr sz="1100" b="1">
              <a:solidFill>
                <a:srgbClr val="000000"/>
              </a:solidFill>
            </a:endParaRPr>
          </a:p>
          <a:p>
            <a:pPr marL="0" lvl="0" indent="0">
              <a:spcBef>
                <a:spcPts val="1600"/>
              </a:spcBef>
              <a:spcAft>
                <a:spcPts val="0"/>
              </a:spcAft>
              <a:buNone/>
            </a:pPr>
            <a:r>
              <a:rPr lang="x-none" sz="1100" b="1" u="sng">
                <a:solidFill>
                  <a:schemeClr val="hlink"/>
                </a:solidFill>
                <a:hlinkClick r:id="rId5"/>
              </a:rPr>
              <a:t>http://www.consilium.europa.eu/es/policies/trade-policy/</a:t>
            </a:r>
            <a:r>
              <a:rPr lang="x-none" sz="1100" b="1">
                <a:solidFill>
                  <a:srgbClr val="000000"/>
                </a:solidFill>
              </a:rPr>
              <a:t> </a:t>
            </a:r>
            <a:endParaRPr sz="1100" b="1">
              <a:solidFill>
                <a:srgbClr val="000000"/>
              </a:solidFill>
            </a:endParaRPr>
          </a:p>
          <a:p>
            <a:pPr marL="0" lvl="0" indent="0">
              <a:spcBef>
                <a:spcPts val="1600"/>
              </a:spcBef>
              <a:spcAft>
                <a:spcPts val="0"/>
              </a:spcAft>
              <a:buNone/>
            </a:pPr>
            <a:r>
              <a:rPr lang="x-none" sz="1100" b="1" u="sng">
                <a:solidFill>
                  <a:schemeClr val="hlink"/>
                </a:solidFill>
                <a:hlinkClick r:id="rId6"/>
              </a:rPr>
              <a:t>https://www.researchgate.net/publication/26612433_Las_politicas_comercial_y_de_cooperacion_de_la_Union_Europea_fuente_de_oportunidades_para_empresas_mexicanas_y_europeas</a:t>
            </a:r>
            <a:r>
              <a:rPr lang="x-none" sz="1100" b="1">
                <a:solidFill>
                  <a:srgbClr val="000000"/>
                </a:solidFill>
              </a:rPr>
              <a:t> </a:t>
            </a:r>
            <a:endParaRPr sz="1100" b="1">
              <a:solidFill>
                <a:srgbClr val="000000"/>
              </a:solidFill>
            </a:endParaRPr>
          </a:p>
          <a:p>
            <a:pPr marL="0" lvl="0" indent="0">
              <a:spcBef>
                <a:spcPts val="1600"/>
              </a:spcBef>
              <a:spcAft>
                <a:spcPts val="0"/>
              </a:spcAft>
              <a:buNone/>
            </a:pPr>
            <a:r>
              <a:rPr lang="x-none" sz="1100" b="1" u="sng">
                <a:solidFill>
                  <a:schemeClr val="hlink"/>
                </a:solidFill>
                <a:hlinkClick r:id="rId7"/>
              </a:rPr>
              <a:t>https://europa.eu/european-union/index_es</a:t>
            </a:r>
            <a:endParaRPr>
              <a:solidFill>
                <a:srgbClr val="404040"/>
              </a:solidFill>
            </a:endParaRPr>
          </a:p>
          <a:p>
            <a:pPr marL="0" lvl="0" indent="0">
              <a:spcBef>
                <a:spcPts val="1600"/>
              </a:spcBef>
              <a:spcAft>
                <a:spcPts val="0"/>
              </a:spcAft>
              <a:buNone/>
            </a:pPr>
            <a:r>
              <a:rPr lang="x-none" sz="1250" u="sng">
                <a:solidFill>
                  <a:schemeClr val="accent5"/>
                </a:solidFill>
                <a:latin typeface="Georgia"/>
                <a:ea typeface="Georgia"/>
                <a:cs typeface="Georgia"/>
                <a:sym typeface="Georgia"/>
                <a:hlinkClick r:id="rId8"/>
              </a:rPr>
              <a:t>https://europa.eu/european-union/about-eu/money/euro_es#euro</a:t>
            </a:r>
            <a:endParaRPr sz="1100" b="1">
              <a:solidFill>
                <a:srgbClr val="000000"/>
              </a:solidFill>
            </a:endParaRPr>
          </a:p>
          <a:p>
            <a:pPr marL="0" lvl="0" indent="0">
              <a:spcBef>
                <a:spcPts val="1600"/>
              </a:spcBef>
              <a:spcAft>
                <a:spcPts val="0"/>
              </a:spcAft>
              <a:buNone/>
            </a:pPr>
            <a:r>
              <a:rPr lang="x-none" sz="1100" b="1" u="sng">
                <a:solidFill>
                  <a:schemeClr val="hlink"/>
                </a:solidFill>
                <a:hlinkClick r:id="rId9"/>
              </a:rPr>
              <a:t>http://www.ejournal.unam.mx/rca/206/RCA20605.pdf</a:t>
            </a:r>
            <a:endParaRPr sz="1100" b="1">
              <a:solidFill>
                <a:srgbClr val="000000"/>
              </a:solidFill>
            </a:endParaRPr>
          </a:p>
          <a:p>
            <a:pPr marL="0" lvl="0" indent="0">
              <a:spcBef>
                <a:spcPts val="1600"/>
              </a:spcBef>
              <a:spcAft>
                <a:spcPts val="0"/>
              </a:spcAft>
              <a:buNone/>
            </a:pPr>
            <a:endParaRPr sz="1100" b="1">
              <a:solidFill>
                <a:srgbClr val="000000"/>
              </a:solidFill>
            </a:endParaRPr>
          </a:p>
          <a:p>
            <a:pPr marL="0" lvl="0" indent="0">
              <a:spcBef>
                <a:spcPts val="1600"/>
              </a:spcBef>
              <a:spcAft>
                <a:spcPts val="0"/>
              </a:spcAft>
              <a:buNone/>
            </a:pPr>
            <a:endParaRPr sz="1100" b="1">
              <a:solidFill>
                <a:srgbClr val="000000"/>
              </a:solidFill>
            </a:endParaRPr>
          </a:p>
          <a:p>
            <a:pPr marL="0" lvl="0" indent="0">
              <a:spcBef>
                <a:spcPts val="1600"/>
              </a:spcBef>
              <a:spcAft>
                <a:spcPts val="1600"/>
              </a:spcAft>
              <a:buNone/>
            </a:pPr>
            <a:endParaRPr sz="1100" b="1">
              <a:solidFill>
                <a:srgbClr val="000000"/>
              </a:solidFill>
            </a:endParaRPr>
          </a:p>
        </p:txBody>
      </p:sp>
      <p:sp>
        <p:nvSpPr>
          <p:cNvPr id="223" name="Shape 223"/>
          <p:cNvSpPr txBox="1">
            <a:spLocks noGrp="1"/>
          </p:cNvSpPr>
          <p:nvPr>
            <p:ph type="title"/>
          </p:nvPr>
        </p:nvSpPr>
        <p:spPr>
          <a:xfrm>
            <a:off x="307825" y="2541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x-none"/>
              <a:t>Bibliografía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262175" y="112350"/>
            <a:ext cx="8676600" cy="493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La Unión Europea es el mayor bloque comercial del mundo. Es la primera exportadora mundial de productos manufacturados y servicios, y el mayor mercado de importación para más de 100 países.</a:t>
            </a:r>
            <a:br>
              <a:rPr lang="x-none"/>
            </a:br>
            <a:r>
              <a:rPr lang="x-none"/>
              <a:t/>
            </a:r>
            <a:br>
              <a:rPr lang="x-none"/>
            </a:br>
            <a:r>
              <a:rPr lang="x-none"/>
              <a:t>El libre comercio entre sus miembros es uno de los principios fundacionales de la UE. Ello es posible gracias al mercado único. Fuera de sus fronteras, la UE está comprometida con la liberalización del comercio mundial.</a:t>
            </a:r>
            <a:endParaRPr/>
          </a:p>
          <a:p>
            <a:pPr marL="0" lvl="0" indent="0">
              <a:spcBef>
                <a:spcPts val="1600"/>
              </a:spcBef>
              <a:spcAft>
                <a:spcPts val="1600"/>
              </a:spcAft>
              <a:buNone/>
            </a:pPr>
            <a:r>
              <a:rPr lang="x-none"/>
              <a:t>El principal motor económico de la UE es el mercado único, que permite que la mayoría de las mercancías, servicios, personas y capital puedan circular libremente.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descr="Este vídeo fue facilitado en su momento por otro usuario que decidió eliminarlo, de allí mi intención de volverlo a poner en circulación, pues es un vídeo que explica muy bien la formación de la Unión Europea" title="Historia de la Unión Europea">
            <a:hlinkClick r:id="rId3"/>
          </p:cNvPr>
          <p:cNvSpPr/>
          <p:nvPr/>
        </p:nvSpPr>
        <p:spPr>
          <a:xfrm>
            <a:off x="8" y="0"/>
            <a:ext cx="9143992" cy="49999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Finalidad del euro</a:t>
            </a:r>
            <a:endParaRPr/>
          </a:p>
        </p:txBody>
      </p:sp>
      <p:sp>
        <p:nvSpPr>
          <p:cNvPr id="90" name="Shape 90"/>
          <p:cNvSpPr txBox="1">
            <a:spLocks noGrp="1"/>
          </p:cNvSpPr>
          <p:nvPr>
            <p:ph type="body" idx="1"/>
          </p:nvPr>
        </p:nvSpPr>
        <p:spPr>
          <a:xfrm>
            <a:off x="335775" y="11524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a:solidFill>
                  <a:srgbClr val="404040"/>
                </a:solidFill>
              </a:rPr>
              <a:t>La moneda única ofrece múltiples ventajas, como la eliminación de los tipos de cambio fluctuantes y los costes del cambio. Para las empresas es más fácil el comercio transfronterizo y la estabilidad económica es mayor, por lo cual la economía crece y los consumidores tienen más opciones. La moneda común también anima a las personas a viajar y a comprar en otros países. En el ámbito mundial, el euro da mayor proyección a la UE: es la segunda moneda internacional después del dólar estadounidense.</a:t>
            </a:r>
            <a:endParaRPr/>
          </a:p>
        </p:txBody>
      </p:sp>
      <p:pic>
        <p:nvPicPr>
          <p:cNvPr id="91" name="Shape 91"/>
          <p:cNvPicPr preferRelativeResize="0"/>
          <p:nvPr/>
        </p:nvPicPr>
        <p:blipFill>
          <a:blip r:embed="rId3">
            <a:alphaModFix/>
          </a:blip>
          <a:stretch>
            <a:fillRect/>
          </a:stretch>
        </p:blipFill>
        <p:spPr>
          <a:xfrm>
            <a:off x="6015801" y="3067350"/>
            <a:ext cx="2060475" cy="2046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2886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Países que utilizan el euro</a:t>
            </a:r>
            <a:endParaRPr/>
          </a:p>
        </p:txBody>
      </p:sp>
      <p:sp>
        <p:nvSpPr>
          <p:cNvPr id="97" name="Shape 97"/>
          <p:cNvSpPr txBox="1">
            <a:spLocks noGrp="1"/>
          </p:cNvSpPr>
          <p:nvPr>
            <p:ph type="body" idx="1"/>
          </p:nvPr>
        </p:nvSpPr>
        <p:spPr>
          <a:xfrm>
            <a:off x="381225" y="8161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404040"/>
                </a:solidFill>
              </a:rPr>
              <a:t>El euro (€) es la moneda oficial de 19 de los 28 países miembros de la UE. El colectivo de estos países se conoce comúnmente como zona del euro o eurozona.</a:t>
            </a:r>
            <a:endParaRPr>
              <a:solidFill>
                <a:srgbClr val="404040"/>
              </a:solidFill>
            </a:endParaRPr>
          </a:p>
          <a:p>
            <a:pPr marL="0" lvl="0" indent="0">
              <a:spcBef>
                <a:spcPts val="1600"/>
              </a:spcBef>
              <a:spcAft>
                <a:spcPts val="1600"/>
              </a:spcAft>
              <a:buNone/>
            </a:pPr>
            <a:endParaRPr sz="1250">
              <a:solidFill>
                <a:srgbClr val="404040"/>
              </a:solidFill>
              <a:latin typeface="Georgia"/>
              <a:ea typeface="Georgia"/>
              <a:cs typeface="Georgia"/>
              <a:sym typeface="Georgia"/>
            </a:endParaRPr>
          </a:p>
        </p:txBody>
      </p:sp>
      <p:pic>
        <p:nvPicPr>
          <p:cNvPr id="98" name="Shape 98"/>
          <p:cNvPicPr preferRelativeResize="0"/>
          <p:nvPr/>
        </p:nvPicPr>
        <p:blipFill>
          <a:blip r:embed="rId3">
            <a:alphaModFix/>
          </a:blip>
          <a:stretch>
            <a:fillRect/>
          </a:stretch>
        </p:blipFill>
        <p:spPr>
          <a:xfrm>
            <a:off x="2693400" y="1581275"/>
            <a:ext cx="5269075" cy="3302700"/>
          </a:xfrm>
          <a:prstGeom prst="rect">
            <a:avLst/>
          </a:prstGeom>
          <a:noFill/>
          <a:ln>
            <a:noFill/>
          </a:ln>
        </p:spPr>
      </p:pic>
      <p:sp>
        <p:nvSpPr>
          <p:cNvPr id="99" name="Shape 99"/>
          <p:cNvSpPr txBox="1"/>
          <p:nvPr/>
        </p:nvSpPr>
        <p:spPr>
          <a:xfrm>
            <a:off x="521300" y="1963575"/>
            <a:ext cx="2085300" cy="173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sz="1200">
                <a:latin typeface="Times New Roman"/>
                <a:ea typeface="Times New Roman"/>
                <a:cs typeface="Times New Roman"/>
                <a:sym typeface="Times New Roman"/>
              </a:rPr>
              <a:t>  </a:t>
            </a:r>
            <a:r>
              <a:rPr lang="x-none" sz="1800">
                <a:solidFill>
                  <a:schemeClr val="dk2"/>
                </a:solidFill>
                <a:latin typeface="Open Sans"/>
                <a:ea typeface="Open Sans"/>
                <a:cs typeface="Open Sans"/>
                <a:sym typeface="Open Sans"/>
              </a:rPr>
              <a:t>Dinamarca y Reino Unido por su parte han decidido no adoptar el euro</a:t>
            </a:r>
            <a:endParaRPr sz="1800">
              <a:solidFill>
                <a:schemeClr val="dk2"/>
              </a:solidFill>
              <a:latin typeface="Open Sans"/>
              <a:ea typeface="Open Sans"/>
              <a:cs typeface="Open Sans"/>
              <a:sym typeface="Open Sans"/>
            </a:endParaRPr>
          </a:p>
          <a:p>
            <a:pPr marL="0" lvl="0" indent="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Gestión del euro</a:t>
            </a:r>
            <a:endParaRPr/>
          </a:p>
        </p:txBody>
      </p:sp>
      <p:sp>
        <p:nvSpPr>
          <p:cNvPr id="105" name="Shape 10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000000"/>
                </a:solidFill>
              </a:rPr>
              <a:t>El Banco Central Europeo, organismo independiente, es responsable de las cuestiones monetarias en la UE. Su principal objetivo es mantener la estabilidad de los precios. El BCE fija una serie de</a:t>
            </a:r>
            <a:r>
              <a:rPr lang="x-none">
                <a:solidFill>
                  <a:srgbClr val="000000"/>
                </a:solidFill>
                <a:uFill>
                  <a:noFill/>
                </a:uFill>
                <a:hlinkClick r:id="rId3"/>
              </a:rPr>
              <a:t> tipos de interés básicos</a:t>
            </a:r>
            <a:r>
              <a:rPr lang="x-none">
                <a:solidFill>
                  <a:srgbClr val="000000"/>
                </a:solidFill>
              </a:rPr>
              <a:t> para la zona del euro. Aunque cada país de la UE sigue recaudando impuestos y fijando su propio presupuesto, los gobiernos han establecido una serie de</a:t>
            </a:r>
            <a:r>
              <a:rPr lang="x-none">
                <a:solidFill>
                  <a:srgbClr val="000000"/>
                </a:solidFill>
                <a:uFill>
                  <a:noFill/>
                </a:uFill>
                <a:hlinkClick r:id="rId4"/>
              </a:rPr>
              <a:t> normas comunes sobre finanzas públicas</a:t>
            </a:r>
            <a:r>
              <a:rPr lang="x-none">
                <a:solidFill>
                  <a:srgbClr val="000000"/>
                </a:solidFill>
              </a:rPr>
              <a:t> que les permiten coordinar actividades y velar por la estabilidad, el crecimiento y el empleo.</a:t>
            </a:r>
            <a:endParaRPr>
              <a:solidFill>
                <a:srgbClr val="000000"/>
              </a:solidFill>
            </a:endParaRPr>
          </a:p>
          <a:p>
            <a:pPr marL="0" lvl="0" indent="0">
              <a:spcBef>
                <a:spcPts val="1600"/>
              </a:spcBef>
              <a:spcAft>
                <a:spcPts val="0"/>
              </a:spcAft>
              <a:buNone/>
            </a:pPr>
            <a:endParaRPr sz="1250">
              <a:solidFill>
                <a:srgbClr val="404040"/>
              </a:solidFill>
              <a:latin typeface="Georgia"/>
              <a:ea typeface="Georgia"/>
              <a:cs typeface="Georgia"/>
              <a:sym typeface="Georgia"/>
            </a:endParaRPr>
          </a:p>
          <a:p>
            <a:pPr marL="0" lvl="0" indent="0">
              <a:spcBef>
                <a:spcPts val="1600"/>
              </a:spcBef>
              <a:spcAft>
                <a:spcPts val="0"/>
              </a:spcAft>
              <a:buNone/>
            </a:pPr>
            <a:endParaRPr sz="1250">
              <a:solidFill>
                <a:srgbClr val="404040"/>
              </a:solidFill>
              <a:latin typeface="Georgia"/>
              <a:ea typeface="Georgia"/>
              <a:cs typeface="Georgia"/>
              <a:sym typeface="Georgia"/>
            </a:endParaRPr>
          </a:p>
          <a:p>
            <a:pPr marL="0" lvl="0" indent="0">
              <a:spcBef>
                <a:spcPts val="1600"/>
              </a:spcBef>
              <a:spcAft>
                <a:spcPts val="1600"/>
              </a:spcAft>
              <a:buNone/>
            </a:pPr>
            <a:endParaRPr sz="1250">
              <a:solidFill>
                <a:srgbClr val="40404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descr="Video formativo sobre las instituciones que forman parte de la Unión Europea" title="Las Instituciones de la Unión Europea">
            <a:hlinkClick r:id="rId3"/>
          </p:cNvPr>
          <p:cNvSpPr/>
          <p:nvPr/>
        </p:nvSpPr>
        <p:spPr>
          <a:xfrm>
            <a:off x="86875" y="-76200"/>
            <a:ext cx="8983750" cy="51435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Política comercial de la Unión Europea</a:t>
            </a:r>
            <a:endParaRPr/>
          </a:p>
        </p:txBody>
      </p:sp>
      <p:sp>
        <p:nvSpPr>
          <p:cNvPr id="116" name="Shape 1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000000"/>
                </a:solidFill>
                <a:highlight>
                  <a:srgbClr val="FFFFFF"/>
                </a:highlight>
              </a:rPr>
              <a:t>Su objetivo principal es contribuir al desarrollo armonioso del comercio mundial, a la supresión progresiva de las restricciones a los intercambios internacionales y a la reducción de las barreras arancelarias. </a:t>
            </a:r>
            <a:endParaRPr>
              <a:solidFill>
                <a:srgbClr val="000000"/>
              </a:solidFill>
              <a:highlight>
                <a:srgbClr val="FFFFFF"/>
              </a:highlight>
            </a:endParaRPr>
          </a:p>
          <a:p>
            <a:pPr marL="0" lvl="0" indent="0">
              <a:spcBef>
                <a:spcPts val="1600"/>
              </a:spcBef>
              <a:spcAft>
                <a:spcPts val="0"/>
              </a:spcAft>
              <a:buNone/>
            </a:pPr>
            <a:r>
              <a:rPr lang="x-none">
                <a:solidFill>
                  <a:srgbClr val="000000"/>
                </a:solidFill>
              </a:rPr>
              <a:t>Es importante aclarar que en la realidad las acciones de la UE contradicen sus objetivos, ya que se ha distinguido por usar el proteccionismo a favor de los sectores débiles o estratégicos, tal es el caso de la protección al sector agrícola (Política agrícola Común), o la protección al sector textil (Acuerdo Multifibras).</a:t>
            </a:r>
            <a:endParaRPr>
              <a:solidFill>
                <a:srgbClr val="000000"/>
              </a:solidFill>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1569</Words>
  <Application>Microsoft Macintosh PowerPoint</Application>
  <PresentationFormat>Presentación en pantalla (16:9)</PresentationFormat>
  <Paragraphs>82</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Georgia</vt:lpstr>
      <vt:lpstr>Times New Roman</vt:lpstr>
      <vt:lpstr>Open Sans</vt:lpstr>
      <vt:lpstr>PT Sans Narrow</vt:lpstr>
      <vt:lpstr>Arial</vt:lpstr>
      <vt:lpstr>Tropic</vt:lpstr>
      <vt:lpstr>Unión Europea</vt:lpstr>
      <vt:lpstr>¿Qué es la Unión Europea?</vt:lpstr>
      <vt:lpstr>Presentación de PowerPoint</vt:lpstr>
      <vt:lpstr>Presentación de PowerPoint</vt:lpstr>
      <vt:lpstr>Finalidad del euro</vt:lpstr>
      <vt:lpstr>Países que utilizan el euro</vt:lpstr>
      <vt:lpstr>Gestión del euro</vt:lpstr>
      <vt:lpstr>Presentación de PowerPoint</vt:lpstr>
      <vt:lpstr>Política comercial de la Unión Europea</vt:lpstr>
      <vt:lpstr>Presentación de PowerPoint</vt:lpstr>
      <vt:lpstr>Presentación de PowerPoint</vt:lpstr>
      <vt:lpstr>Presentación de PowerPoint</vt:lpstr>
      <vt:lpstr>Presentación de PowerPoint</vt:lpstr>
      <vt:lpstr>Cooperación al desarrollo que ofrece la UE</vt:lpstr>
      <vt:lpstr>Presentación de PowerPoint</vt:lpstr>
      <vt:lpstr>La cooperación al desarrollo que la UE ofrece en dinero</vt:lpstr>
      <vt:lpstr>Cooperación financiera y técnica</vt:lpstr>
      <vt:lpstr>Presentación de PowerPoint</vt:lpstr>
      <vt:lpstr>Presentación de PowerPoint</vt:lpstr>
      <vt:lpstr>Instrumentos de defensa comercial de la Unión Europea</vt:lpstr>
      <vt:lpstr>Presentación de PowerPoint</vt:lpstr>
      <vt:lpstr>Acuerdos comerciales de la Unión Europea</vt:lpstr>
      <vt:lpstr>Presentación de PowerPoint</vt:lpstr>
      <vt:lpstr>Presentación de PowerPoint</vt:lpstr>
      <vt:lpstr>Bibliografía</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Unión Europea</dc:title>
  <cp:lastModifiedBy>Tania González</cp:lastModifiedBy>
  <cp:revision>1</cp:revision>
  <dcterms:modified xsi:type="dcterms:W3CDTF">2018-05-09T18:59:28Z</dcterms:modified>
</cp:coreProperties>
</file>